
<file path=[Content_Types].xml><?xml version="1.0" encoding="utf-8"?>
<Types xmlns="http://schemas.openxmlformats.org/package/2006/content-types">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7" r:id="rId5"/>
    <p:sldId id="282" r:id="rId6"/>
    <p:sldId id="312" r:id="rId7"/>
    <p:sldId id="261" r:id="rId8"/>
    <p:sldId id="262" r:id="rId9"/>
    <p:sldId id="263" r:id="rId10"/>
    <p:sldId id="264" r:id="rId11"/>
    <p:sldId id="265" r:id="rId12"/>
    <p:sldId id="268" r:id="rId13"/>
    <p:sldId id="313" r:id="rId14"/>
    <p:sldId id="269" r:id="rId15"/>
    <p:sldId id="283" r:id="rId16"/>
    <p:sldId id="270" r:id="rId17"/>
    <p:sldId id="271" r:id="rId18"/>
    <p:sldId id="311" r:id="rId19"/>
    <p:sldId id="273" r:id="rId20"/>
    <p:sldId id="274" r:id="rId21"/>
    <p:sldId id="275" r:id="rId22"/>
    <p:sldId id="286" r:id="rId23"/>
    <p:sldId id="287" r:id="rId24"/>
    <p:sldId id="288" r:id="rId25"/>
    <p:sldId id="305" r:id="rId26"/>
    <p:sldId id="280" r:id="rId27"/>
    <p:sldId id="307" r:id="rId28"/>
    <p:sldId id="308" r:id="rId29"/>
    <p:sldId id="306" r:id="rId30"/>
    <p:sldId id="309" r:id="rId31"/>
    <p:sldId id="310" r:id="rId32"/>
    <p:sldId id="301" r:id="rId33"/>
    <p:sldId id="303" r:id="rId34"/>
    <p:sldId id="304" r:id="rId35"/>
    <p:sldId id="279" r:id="rId3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E8CC65-F10E-4198-9866-8870D277067B}"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093173-70FA-49CD-8033-1604818FB24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218C8B-4AE0-48D9-B273-BC1851029FA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DAC8E-76A4-48CE-A237-17A2B93C9A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245EE6-3856-427A-BC74-605BEBEA02B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EC7D9E-F77D-4B8E-B28C-E4402AEC9E5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EB3047-3127-463D-9D7D-C9891222735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23D635-5F88-428B-80A6-BFC7C0692A1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3164CDF-966B-4359-8C3E-32A3127E1B3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178D43-94C0-4823-B253-A3CCF72E5C5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B67B03-DBD0-4D48-A4C5-8DF8C2F07A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398DDDFD-EA40-433A-A09E-6694B3EF69B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ite.indiaresults.com/aboutus/Indiaresults_Advertise.html"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7.jpeg"/><Relationship Id="rId18" Type="http://schemas.openxmlformats.org/officeDocument/2006/relationships/image" Target="../media/image32.jpeg"/><Relationship Id="rId3" Type="http://schemas.openxmlformats.org/officeDocument/2006/relationships/image" Target="../media/image17.jpeg"/><Relationship Id="rId21" Type="http://schemas.openxmlformats.org/officeDocument/2006/relationships/image" Target="../media/image35.jpeg"/><Relationship Id="rId7" Type="http://schemas.openxmlformats.org/officeDocument/2006/relationships/image" Target="../media/image21.jpeg"/><Relationship Id="rId12" Type="http://schemas.openxmlformats.org/officeDocument/2006/relationships/image" Target="../media/image26.jpeg"/><Relationship Id="rId17" Type="http://schemas.openxmlformats.org/officeDocument/2006/relationships/image" Target="../media/image31.jpeg"/><Relationship Id="rId25" Type="http://schemas.openxmlformats.org/officeDocument/2006/relationships/image" Target="../media/image39.jpeg"/><Relationship Id="rId2" Type="http://schemas.openxmlformats.org/officeDocument/2006/relationships/image" Target="../media/image16.jpeg"/><Relationship Id="rId16" Type="http://schemas.openxmlformats.org/officeDocument/2006/relationships/image" Target="../media/image30.jpeg"/><Relationship Id="rId20"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24" Type="http://schemas.openxmlformats.org/officeDocument/2006/relationships/image" Target="../media/image38.jpeg"/><Relationship Id="rId5" Type="http://schemas.openxmlformats.org/officeDocument/2006/relationships/image" Target="../media/image19.jpeg"/><Relationship Id="rId15" Type="http://schemas.openxmlformats.org/officeDocument/2006/relationships/image" Target="../media/image29.jpeg"/><Relationship Id="rId23" Type="http://schemas.openxmlformats.org/officeDocument/2006/relationships/image" Target="../media/image37.jpeg"/><Relationship Id="rId10" Type="http://schemas.openxmlformats.org/officeDocument/2006/relationships/image" Target="../media/image24.jpeg"/><Relationship Id="rId19" Type="http://schemas.openxmlformats.org/officeDocument/2006/relationships/image" Target="../media/image33.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28.jpeg"/><Relationship Id="rId22" Type="http://schemas.openxmlformats.org/officeDocument/2006/relationships/image" Target="../media/image3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hyperlink" Target="http://site.indiaresults.com/aboutus/add/centerbanner.htm" TargetMode="External"/><Relationship Id="rId13" Type="http://schemas.openxmlformats.org/officeDocument/2006/relationships/hyperlink" Target="http://side.indiaresults.com/aboutus/add/boards/bottombanner.htm" TargetMode="External"/><Relationship Id="rId3" Type="http://schemas.openxmlformats.org/officeDocument/2006/relationships/hyperlink" Target="http://site.indiaresults.com/aboutus/add/leftbanner.htm" TargetMode="External"/><Relationship Id="rId7" Type="http://schemas.openxmlformats.org/officeDocument/2006/relationships/hyperlink" Target="http://site.indiaresults.com/aboutus/add/centrebanner.htm" TargetMode="External"/><Relationship Id="rId12" Type="http://schemas.openxmlformats.org/officeDocument/2006/relationships/hyperlink" Target="http://side.indiaresults.com/aboutus/add/boards/boardexpandable.htm" TargetMode="External"/><Relationship Id="rId2" Type="http://schemas.openxmlformats.org/officeDocument/2006/relationships/hyperlink" Target="http://site.indiaresults.com/aboutus/add/stampbanner.htm" TargetMode="External"/><Relationship Id="rId1" Type="http://schemas.openxmlformats.org/officeDocument/2006/relationships/slideLayout" Target="../slideLayouts/slideLayout7.xml"/><Relationship Id="rId6" Type="http://schemas.openxmlformats.org/officeDocument/2006/relationships/hyperlink" Target="http://site.indiaresults.com/aboutus/add/leaderbanner.htm" TargetMode="External"/><Relationship Id="rId11" Type="http://schemas.openxmlformats.org/officeDocument/2006/relationships/hyperlink" Target="http://side.indiaresults.com/aboutus/add/boards/leftbanner.htm" TargetMode="External"/><Relationship Id="rId5" Type="http://schemas.openxmlformats.org/officeDocument/2006/relationships/hyperlink" Target="http://site.indiaresults.com/aboutus/add/rightbanner.htm" TargetMode="External"/><Relationship Id="rId15" Type="http://schemas.openxmlformats.org/officeDocument/2006/relationships/hyperlink" Target="http://side.indiaresults.com/aboutus/add/boards/leaderbanner.htm" TargetMode="External"/><Relationship Id="rId10" Type="http://schemas.openxmlformats.org/officeDocument/2006/relationships/hyperlink" Target="http://side.indiaresults.com/aboutus/add/boards/stampbanner.htm" TargetMode="External"/><Relationship Id="rId4" Type="http://schemas.openxmlformats.org/officeDocument/2006/relationships/hyperlink" Target="http://site.indiaresults.com/aboutus/add/homepageexpandable.htm" TargetMode="External"/><Relationship Id="rId9" Type="http://schemas.openxmlformats.org/officeDocument/2006/relationships/hyperlink" Target="http://site.indiaresults.com/aboutus/add/magneticstrip.htm" TargetMode="External"/><Relationship Id="rId14" Type="http://schemas.openxmlformats.org/officeDocument/2006/relationships/hyperlink" Target="http://side.indiaresults.com/aboutus/add/inter.htm"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ite.indiaresults.com/aboutus/add/stampbanner.htm" TargetMode="External"/><Relationship Id="rId7" Type="http://schemas.openxmlformats.org/officeDocument/2006/relationships/hyperlink" Target="http://site.indiaresults.com/aboutus/add/centrebanner.htm"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hyperlink" Target="http://site.indiaresults.com/aboutus/add/leaderbanner.htm" TargetMode="External"/><Relationship Id="rId5" Type="http://schemas.openxmlformats.org/officeDocument/2006/relationships/hyperlink" Target="http://site.indiaresults.com/aboutus/add/rightbanner.htm" TargetMode="External"/><Relationship Id="rId4" Type="http://schemas.openxmlformats.org/officeDocument/2006/relationships/hyperlink" Target="http://site.indiaresults.com/aboutus/add/leftbanner.ht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ite.indiaresults.com/aboutus/add/homepageexpandable.htm" TargetMode="External"/><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hyperlink" Target="http://site.indiaresults.com/aboutus/add/magneticstrip.htm" TargetMode="External"/><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hyperlink" Target="http://www.indiaresults.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site.indiaresults.com/aboutus/add/boards/stampbanner.htm" TargetMode="External"/><Relationship Id="rId2" Type="http://schemas.openxmlformats.org/officeDocument/2006/relationships/image" Target="../media/image45.jpeg"/><Relationship Id="rId1" Type="http://schemas.openxmlformats.org/officeDocument/2006/relationships/slideLayout" Target="../slideLayouts/slideLayout7.xml"/><Relationship Id="rId6" Type="http://schemas.openxmlformats.org/officeDocument/2006/relationships/hyperlink" Target="http://site.indiaresults.com/aboutus/add/boards/bottombanner.htm" TargetMode="External"/><Relationship Id="rId5" Type="http://schemas.openxmlformats.org/officeDocument/2006/relationships/hyperlink" Target="http://site.indiaresults.com/aboutus/add/boards/leaderbanner.htm" TargetMode="External"/><Relationship Id="rId4" Type="http://schemas.openxmlformats.org/officeDocument/2006/relationships/hyperlink" Target="http://site.indiaresults.com/aboutus/add/boards/leftbanner.htm"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ite.indiaresults.com/aboutus/add/boards/boardexpandable.htm" TargetMode="External"/><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site.indiaresults.com/aboutus/add/inter.htm" TargetMode="External"/><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mailto:sumit@indiaresults.com" TargetMode="External"/><Relationship Id="rId2" Type="http://schemas.openxmlformats.org/officeDocument/2006/relationships/hyperlink" Target="mailto:saurabh@indiaresults.com" TargetMode="External"/><Relationship Id="rId1" Type="http://schemas.openxmlformats.org/officeDocument/2006/relationships/slideLayout" Target="../slideLayouts/slideLayout7.xml"/><Relationship Id="rId5" Type="http://schemas.openxmlformats.org/officeDocument/2006/relationships/hyperlink" Target="mailto:mayank@indiaresults.com" TargetMode="External"/><Relationship Id="rId4" Type="http://schemas.openxmlformats.org/officeDocument/2006/relationships/hyperlink" Target="mailto:aamir@indiaresults.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results.nic.in/" TargetMode="External"/><Relationship Id="rId2" Type="http://schemas.openxmlformats.org/officeDocument/2006/relationships/hyperlink" Target="http://www.indiaresults.com/" TargetMode="Externa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 name="Picture 3" descr="logo"/>
          <p:cNvPicPr>
            <a:picLocks noChangeAspect="1" noChangeArrowheads="1"/>
          </p:cNvPicPr>
          <p:nvPr/>
        </p:nvPicPr>
        <p:blipFill>
          <a:blip r:embed="rId3" cstate="print"/>
          <a:srcRect/>
          <a:stretch>
            <a:fillRect/>
          </a:stretch>
        </p:blipFill>
        <p:spPr bwMode="auto">
          <a:xfrm>
            <a:off x="533400" y="1143000"/>
            <a:ext cx="2998788" cy="1525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1206500" y="2209800"/>
            <a:ext cx="6477000" cy="32766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Global Reach</a:t>
            </a:r>
          </a:p>
          <a:p>
            <a:pPr marL="469900" indent="-469900">
              <a:spcBef>
                <a:spcPct val="20000"/>
              </a:spcBef>
              <a:buClr>
                <a:schemeClr val="bg2"/>
              </a:buClr>
              <a:buSzPct val="70000"/>
              <a:buFont typeface="Wingdings" pitchFamily="2" charset="2"/>
              <a:buChar char="o"/>
            </a:pPr>
            <a:r>
              <a:rPr lang="en-US" sz="2000" dirty="0" smtClean="0">
                <a:latin typeface="Tahoma" pitchFamily="34" charset="0"/>
                <a:cs typeface="Tahoma" pitchFamily="34" charset="0"/>
              </a:rPr>
              <a:t>Interactive,  </a:t>
            </a:r>
            <a:r>
              <a:rPr lang="en-US" sz="2000" dirty="0">
                <a:latin typeface="Tahoma" pitchFamily="34" charset="0"/>
                <a:cs typeface="Tahoma" pitchFamily="34" charset="0"/>
              </a:rPr>
              <a:t>Instant </a:t>
            </a:r>
            <a:r>
              <a:rPr lang="en-US" sz="2000" dirty="0" smtClean="0">
                <a:latin typeface="Tahoma" pitchFamily="34" charset="0"/>
                <a:cs typeface="Tahoma" pitchFamily="34" charset="0"/>
              </a:rPr>
              <a:t>&amp; </a:t>
            </a:r>
            <a:br>
              <a:rPr lang="en-US" sz="2000" dirty="0" smtClean="0">
                <a:latin typeface="Tahoma" pitchFamily="34" charset="0"/>
                <a:cs typeface="Tahoma" pitchFamily="34" charset="0"/>
              </a:rPr>
            </a:br>
            <a:r>
              <a:rPr lang="en-US" sz="2000" dirty="0" smtClean="0">
                <a:latin typeface="Tahoma" pitchFamily="34" charset="0"/>
                <a:cs typeface="Tahoma" pitchFamily="34" charset="0"/>
              </a:rPr>
              <a:t>Measurable Response</a:t>
            </a:r>
          </a:p>
          <a:p>
            <a:pPr marL="469900" indent="-469900">
              <a:spcBef>
                <a:spcPct val="20000"/>
              </a:spcBef>
              <a:buClr>
                <a:schemeClr val="bg2"/>
              </a:buClr>
              <a:buSzPct val="70000"/>
              <a:buFont typeface="Wingdings" pitchFamily="2" charset="2"/>
              <a:buChar char="o"/>
            </a:pPr>
            <a:r>
              <a:rPr lang="en-US" sz="2000" dirty="0" smtClean="0">
                <a:latin typeface="Tahoma" pitchFamily="34" charset="0"/>
                <a:cs typeface="Tahoma" pitchFamily="34" charset="0"/>
              </a:rPr>
              <a:t>24 </a:t>
            </a:r>
            <a:r>
              <a:rPr lang="en-US" sz="2000" dirty="0">
                <a:latin typeface="Tahoma" pitchFamily="34" charset="0"/>
                <a:cs typeface="Tahoma" pitchFamily="34" charset="0"/>
              </a:rPr>
              <a:t>x 7 x 365 availability</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Animated / Rich media </a:t>
            </a:r>
            <a:r>
              <a:rPr lang="en-US" sz="2000" dirty="0" smtClean="0">
                <a:latin typeface="Tahoma" pitchFamily="34" charset="0"/>
                <a:cs typeface="Tahoma" pitchFamily="34" charset="0"/>
              </a:rPr>
              <a:t>creatives</a:t>
            </a:r>
            <a:endParaRPr lang="en-US" sz="2000" dirty="0">
              <a:latin typeface="Tahoma" pitchFamily="34" charset="0"/>
              <a:cs typeface="Tahoma" pitchFamily="34" charset="0"/>
            </a:endParaRP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Better Value for Money</a:t>
            </a:r>
          </a:p>
          <a:p>
            <a:pPr marL="1377950" lvl="2" indent="-468313">
              <a:spcBef>
                <a:spcPct val="20000"/>
              </a:spcBef>
              <a:buClr>
                <a:schemeClr val="bg2"/>
              </a:buClr>
              <a:buSzPct val="70000"/>
              <a:buFont typeface="Wingdings" pitchFamily="2" charset="2"/>
              <a:buNone/>
            </a:pPr>
            <a:endParaRPr lang="en-US" sz="2000" dirty="0">
              <a:latin typeface="Times" pitchFamily="18" charset="0"/>
            </a:endParaRPr>
          </a:p>
        </p:txBody>
      </p:sp>
      <p:sp>
        <p:nvSpPr>
          <p:cNvPr id="10243" name="Rectangle 3"/>
          <p:cNvSpPr>
            <a:spLocks noChangeArrowheads="1"/>
          </p:cNvSpPr>
          <p:nvPr/>
        </p:nvSpPr>
        <p:spPr bwMode="auto">
          <a:xfrm>
            <a:off x="381000" y="441325"/>
            <a:ext cx="51054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Why Internet ?</a:t>
            </a:r>
            <a:endParaRPr lang="en-US" sz="2400">
              <a:solidFill>
                <a:srgbClr val="1373A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0243"/>
                                        </p:tgtEl>
                                        <p:attrNameLst>
                                          <p:attrName>style.visibility</p:attrName>
                                        </p:attrNameLst>
                                      </p:cBhvr>
                                      <p:to>
                                        <p:strVal val="visible"/>
                                      </p:to>
                                    </p:set>
                                    <p:animEffect transition="in" filter="blinds(horizontal)">
                                      <p:cBhvr>
                                        <p:cTn id="7" dur="1000"/>
                                        <p:tgtEl>
                                          <p:spTgt spid="10243"/>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0242"/>
                                        </p:tgtEl>
                                        <p:attrNameLst>
                                          <p:attrName>style.visibility</p:attrName>
                                        </p:attrNameLst>
                                      </p:cBhvr>
                                      <p:to>
                                        <p:strVal val="visible"/>
                                      </p:to>
                                    </p:set>
                                    <p:animEffect transition="in" filter="slide(fromRight)">
                                      <p:cBhvr>
                                        <p:cTn id="11" dur="5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autoUpdateAnimBg="0"/>
      <p:bldP spid="10243"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381000" y="441325"/>
            <a:ext cx="54864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Why IndiaResults ? </a:t>
            </a:r>
            <a:endParaRPr lang="en-US" sz="2400">
              <a:solidFill>
                <a:srgbClr val="1373A2"/>
              </a:solidFill>
              <a:latin typeface="Tahoma" pitchFamily="34" charset="0"/>
              <a:cs typeface="Tahoma" pitchFamily="34" charset="0"/>
            </a:endParaRPr>
          </a:p>
        </p:txBody>
      </p:sp>
      <p:sp>
        <p:nvSpPr>
          <p:cNvPr id="11267" name="Rectangle 3"/>
          <p:cNvSpPr>
            <a:spLocks noChangeArrowheads="1"/>
          </p:cNvSpPr>
          <p:nvPr/>
        </p:nvSpPr>
        <p:spPr bwMode="auto">
          <a:xfrm>
            <a:off x="1219200" y="2171700"/>
            <a:ext cx="6477000" cy="32766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No. 1 destination for results</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Targeted visitors / Age-group</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Pan-India coverage</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Regional Home pages for better geographical </a:t>
            </a:r>
            <a:r>
              <a:rPr lang="en-US" sz="2000" dirty="0" smtClean="0">
                <a:latin typeface="Tahoma" pitchFamily="34" charset="0"/>
                <a:cs typeface="Tahoma" pitchFamily="34" charset="0"/>
              </a:rPr>
              <a:t>targeting</a:t>
            </a:r>
            <a:endParaRPr lang="en-US" sz="2000" dirty="0">
              <a:latin typeface="Tahoma" pitchFamily="34" charset="0"/>
              <a:cs typeface="Tahoma" pitchFamily="34" charset="0"/>
            </a:endParaRP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Combined benefit of web as well as PRINT media</a:t>
            </a:r>
          </a:p>
          <a:p>
            <a:pPr marL="469900" indent="-469900">
              <a:spcBef>
                <a:spcPct val="20000"/>
              </a:spcBef>
              <a:buClr>
                <a:schemeClr val="bg2"/>
              </a:buClr>
              <a:buSzPct val="70000"/>
              <a:buFont typeface="Wingdings" pitchFamily="2" charset="2"/>
              <a:buNone/>
            </a:pPr>
            <a:r>
              <a:rPr lang="en-US" sz="1400" dirty="0">
                <a:latin typeface="Tahoma" pitchFamily="34" charset="0"/>
                <a:cs typeface="Tahoma" pitchFamily="34" charset="0"/>
              </a:rPr>
              <a:t>	</a:t>
            </a:r>
            <a:r>
              <a:rPr lang="en-US" sz="1200" dirty="0">
                <a:latin typeface="Tahoma" pitchFamily="34" charset="0"/>
                <a:cs typeface="Tahoma" pitchFamily="34" charset="0"/>
              </a:rPr>
              <a:t>(as most of the students take print-out of their marks memo.)</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Flexible advertising solutions</a:t>
            </a:r>
            <a:r>
              <a:rPr lang="en-US" sz="2400" dirty="0">
                <a:latin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blinds(horizontal)">
                                      <p:cBhvr>
                                        <p:cTn id="7" dur="1000"/>
                                        <p:tgtEl>
                                          <p:spTgt spid="11266"/>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1267"/>
                                        </p:tgtEl>
                                        <p:attrNameLst>
                                          <p:attrName>style.visibility</p:attrName>
                                        </p:attrNameLst>
                                      </p:cBhvr>
                                      <p:to>
                                        <p:strVal val="visible"/>
                                      </p:to>
                                    </p:set>
                                    <p:animEffect transition="in" filter="slide(fromRight)">
                                      <p:cBhvr>
                                        <p:cTn id="11"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P spid="11267"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381000" y="441325"/>
            <a:ext cx="50292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How we promote ? </a:t>
            </a:r>
            <a:endParaRPr lang="en-US" sz="2400">
              <a:solidFill>
                <a:srgbClr val="1373A2"/>
              </a:solidFill>
              <a:latin typeface="Tahoma" pitchFamily="34" charset="0"/>
              <a:cs typeface="Tahoma" pitchFamily="34" charset="0"/>
            </a:endParaRPr>
          </a:p>
        </p:txBody>
      </p:sp>
      <p:sp>
        <p:nvSpPr>
          <p:cNvPr id="14339" name="Rectangle 3"/>
          <p:cNvSpPr>
            <a:spLocks noChangeArrowheads="1"/>
          </p:cNvSpPr>
          <p:nvPr/>
        </p:nvSpPr>
        <p:spPr bwMode="auto">
          <a:xfrm>
            <a:off x="1187450" y="1987550"/>
            <a:ext cx="6324600" cy="41910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Awareness by Boards / Universities</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Official press releases (Print/ </a:t>
            </a:r>
            <a:r>
              <a:rPr lang="en-US" sz="1200" dirty="0" smtClean="0">
                <a:latin typeface="Tahoma" pitchFamily="34" charset="0"/>
                <a:cs typeface="Tahoma" pitchFamily="34" charset="0"/>
              </a:rPr>
              <a:t>Website/ TV</a:t>
            </a:r>
            <a:r>
              <a:rPr lang="en-US" sz="1200" dirty="0">
                <a:latin typeface="Tahoma" pitchFamily="34" charset="0"/>
                <a:cs typeface="Tahoma" pitchFamily="34" charset="0"/>
              </a:rPr>
              <a:t>/ Radio)</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Advertisements / Prospectus / Brochures</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Cross Media Promotions</a:t>
            </a:r>
            <a:r>
              <a:rPr lang="en-US" sz="2400" dirty="0">
                <a:latin typeface="Tahoma" pitchFamily="34" charset="0"/>
                <a:cs typeface="Tahoma" pitchFamily="34" charset="0"/>
              </a:rPr>
              <a:t> </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TV</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Print</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Outdoor (Hoardings)</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Web (Banners/ Text)</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Search Engines</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Events</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Sponsorships</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Online media partnerships</a:t>
            </a:r>
          </a:p>
          <a:p>
            <a:pPr marL="469900" indent="-469900">
              <a:spcBef>
                <a:spcPct val="20000"/>
              </a:spcBef>
              <a:buClr>
                <a:schemeClr val="bg2"/>
              </a:buClr>
              <a:buSzPct val="70000"/>
              <a:buFont typeface="Wingdings" pitchFamily="2" charset="2"/>
              <a:buChar char="o"/>
            </a:pPr>
            <a:r>
              <a:rPr lang="en-US" sz="2000" dirty="0">
                <a:latin typeface="Tahoma" pitchFamily="34" charset="0"/>
                <a:cs typeface="Tahoma" pitchFamily="34" charset="0"/>
              </a:rPr>
              <a:t>Alliances </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Promotions </a:t>
            </a:r>
          </a:p>
          <a:p>
            <a:pPr marL="908050" lvl="1" indent="-436563">
              <a:spcBef>
                <a:spcPct val="20000"/>
              </a:spcBef>
              <a:buClr>
                <a:schemeClr val="bg2"/>
              </a:buClr>
              <a:buSzPct val="70000"/>
              <a:buFont typeface="Wingdings" pitchFamily="2" charset="2"/>
              <a:buChar char="o"/>
            </a:pPr>
            <a:r>
              <a:rPr lang="en-US" sz="1200" dirty="0">
                <a:latin typeface="Tahoma" pitchFamily="34" charset="0"/>
                <a:cs typeface="Tahoma" pitchFamily="34" charset="0"/>
              </a:rPr>
              <a:t>During dissemination with every SMS / IVRS</a:t>
            </a:r>
          </a:p>
          <a:p>
            <a:pPr marL="908050" lvl="1" indent="-436563">
              <a:spcBef>
                <a:spcPct val="20000"/>
              </a:spcBef>
              <a:buClr>
                <a:schemeClr val="bg2"/>
              </a:buClr>
              <a:buSzPct val="70000"/>
              <a:buFont typeface="Wingdings" pitchFamily="2" charset="2"/>
              <a:buNone/>
            </a:pPr>
            <a:endParaRPr lang="en-US" sz="1200" dirty="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blinds(horizontal)">
                                      <p:cBhvr>
                                        <p:cTn id="7" dur="1000"/>
                                        <p:tgtEl>
                                          <p:spTgt spid="14338"/>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4339"/>
                                        </p:tgtEl>
                                        <p:attrNameLst>
                                          <p:attrName>style.visibility</p:attrName>
                                        </p:attrNameLst>
                                      </p:cBhvr>
                                      <p:to>
                                        <p:strVal val="visible"/>
                                      </p:to>
                                    </p:set>
                                    <p:animEffect transition="in" filter="slide(fromRight)">
                                      <p:cBhvr>
                                        <p:cTn id="11" dur="500"/>
                                        <p:tgtEl>
                                          <p:spTgt spid="14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P spid="14339"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858000" y="4419600"/>
            <a:ext cx="914400" cy="609600"/>
          </a:xfrm>
          <a:prstGeom prst="wedgeRoundRectCallout">
            <a:avLst>
              <a:gd name="adj1" fmla="val -43750"/>
              <a:gd name="adj2" fmla="val 70000"/>
              <a:gd name="adj3" fmla="val 16667"/>
            </a:avLst>
          </a:prstGeom>
          <a:noFill/>
          <a:ln w="9525">
            <a:noFill/>
            <a:miter lim="800000"/>
            <a:headEnd/>
            <a:tailEnd/>
          </a:ln>
        </p:spPr>
        <p:txBody>
          <a:bodyPr/>
          <a:lstStyle/>
          <a:p>
            <a:pPr algn="ctr">
              <a:spcBef>
                <a:spcPct val="20000"/>
              </a:spcBef>
              <a:buClr>
                <a:schemeClr val="bg2"/>
              </a:buClr>
              <a:buSzPct val="70000"/>
              <a:buFont typeface="Wingdings" pitchFamily="2" charset="2"/>
              <a:buNone/>
            </a:pPr>
            <a:endParaRPr lang="en-US">
              <a:latin typeface="Times New Roman" pitchFamily="18" charset="0"/>
            </a:endParaRPr>
          </a:p>
        </p:txBody>
      </p:sp>
      <p:pic>
        <p:nvPicPr>
          <p:cNvPr id="15364" name="Picture 4" descr="punjab">
            <a:hlinkClick r:id="rId2"/>
          </p:cNvPr>
          <p:cNvPicPr>
            <a:picLocks noChangeAspect="1" noChangeArrowheads="1"/>
          </p:cNvPicPr>
          <p:nvPr/>
        </p:nvPicPr>
        <p:blipFill>
          <a:blip r:embed="rId3"/>
          <a:stretch>
            <a:fillRect/>
          </a:stretch>
        </p:blipFill>
        <p:spPr bwMode="auto">
          <a:xfrm>
            <a:off x="2031079" y="1600200"/>
            <a:ext cx="5234242" cy="3399317"/>
          </a:xfrm>
          <a:prstGeom prst="rect">
            <a:avLst/>
          </a:prstGeom>
          <a:noFill/>
          <a:ln w="76200">
            <a:solidFill>
              <a:srgbClr val="DDDDDD"/>
            </a:solidFill>
            <a:miter lim="800000"/>
            <a:headEnd/>
            <a:tailEnd/>
          </a:ln>
        </p:spPr>
      </p:pic>
      <p:sp>
        <p:nvSpPr>
          <p:cNvPr id="15365" name="AutoShape 5"/>
          <p:cNvSpPr>
            <a:spLocks noChangeArrowheads="1"/>
          </p:cNvSpPr>
          <p:nvPr/>
        </p:nvSpPr>
        <p:spPr bwMode="auto">
          <a:xfrm>
            <a:off x="3124200" y="5410200"/>
            <a:ext cx="2514600" cy="479425"/>
          </a:xfrm>
          <a:prstGeom prst="wedgeRoundRectCallout">
            <a:avLst>
              <a:gd name="adj1" fmla="val -22382"/>
              <a:gd name="adj2" fmla="val -122731"/>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cs typeface="Tahoma" pitchFamily="34" charset="0"/>
              </a:rPr>
              <a:t>TV Commercial Released on Youth &amp; News Channels during 2012</a:t>
            </a:r>
            <a:endParaRPr lang="en-US" sz="1100" dirty="0">
              <a:solidFill>
                <a:schemeClr val="bg1"/>
              </a:solidFill>
              <a:latin typeface="Tahoma" pitchFamily="34" charset="0"/>
              <a:cs typeface="Tahoma" pitchFamily="34" charset="0"/>
            </a:endParaRPr>
          </a:p>
        </p:txBody>
      </p:sp>
      <p:sp>
        <p:nvSpPr>
          <p:cNvPr id="15367" name="Rectangle 7"/>
          <p:cNvSpPr>
            <a:spLocks noChangeArrowheads="1"/>
          </p:cNvSpPr>
          <p:nvPr/>
        </p:nvSpPr>
        <p:spPr bwMode="auto">
          <a:xfrm>
            <a:off x="381000" y="441325"/>
            <a:ext cx="51816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How we promote ? </a:t>
            </a:r>
            <a:endParaRPr lang="en-US" sz="2400">
              <a:solidFill>
                <a:srgbClr val="1373A2"/>
              </a:solidFill>
              <a:latin typeface="Tahoma" pitchFamily="34" charset="0"/>
              <a:cs typeface="Tahoma" pitchFamily="34" charset="0"/>
            </a:endParaRPr>
          </a:p>
        </p:txBody>
      </p:sp>
      <p:sp>
        <p:nvSpPr>
          <p:cNvPr id="10" name="AutoShape 5"/>
          <p:cNvSpPr>
            <a:spLocks noChangeArrowheads="1"/>
          </p:cNvSpPr>
          <p:nvPr/>
        </p:nvSpPr>
        <p:spPr bwMode="auto">
          <a:xfrm>
            <a:off x="7772400" y="2743200"/>
            <a:ext cx="1066800" cy="1143000"/>
          </a:xfrm>
          <a:prstGeom prst="wedgeRoundRectCallout">
            <a:avLst>
              <a:gd name="adj1" fmla="val -83329"/>
              <a:gd name="adj2" fmla="val 11063"/>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cs typeface="Tahoma" pitchFamily="34" charset="0"/>
              </a:rPr>
              <a:t>Click on Image to see the complete Video</a:t>
            </a:r>
            <a:endParaRPr lang="en-US" sz="1100" dirty="0">
              <a:solidFill>
                <a:schemeClr val="bg1"/>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5367"/>
                                        </p:tgtEl>
                                        <p:attrNameLst>
                                          <p:attrName>style.visibility</p:attrName>
                                        </p:attrNameLst>
                                      </p:cBhvr>
                                      <p:to>
                                        <p:strVal val="visible"/>
                                      </p:to>
                                    </p:set>
                                    <p:animEffect transition="in" filter="blinds(horizontal)">
                                      <p:cBhvr>
                                        <p:cTn id="7" dur="1000"/>
                                        <p:tgtEl>
                                          <p:spTgt spid="15367"/>
                                        </p:tgtEl>
                                      </p:cBhvr>
                                    </p:animEffect>
                                  </p:childTnLst>
                                </p:cTn>
                              </p:par>
                            </p:childTnLst>
                          </p:cTn>
                        </p:par>
                        <p:par>
                          <p:cTn id="8" fill="hold" nodeType="afterGroup">
                            <p:stCondLst>
                              <p:cond delay="1000"/>
                            </p:stCondLst>
                            <p:childTnLst>
                              <p:par>
                                <p:cTn id="9" presetID="3" presetClass="entr" presetSubtype="10" fill="hold" grpId="0" nodeType="afterEffect" nodePh="1">
                                  <p:stCondLst>
                                    <p:cond delay="0"/>
                                  </p:stCondLst>
                                  <p:endCondLst>
                                    <p:cond evt="begin" delay="0">
                                      <p:tn val="9"/>
                                    </p:cond>
                                  </p:endCondLst>
                                  <p:childTnLst>
                                    <p:set>
                                      <p:cBhvr>
                                        <p:cTn id="10" dur="1" fill="hold">
                                          <p:stCondLst>
                                            <p:cond delay="0"/>
                                          </p:stCondLst>
                                        </p:cTn>
                                        <p:tgtEl>
                                          <p:spTgt spid="15362"/>
                                        </p:tgtEl>
                                        <p:attrNameLst>
                                          <p:attrName>style.visibility</p:attrName>
                                        </p:attrNameLst>
                                      </p:cBhvr>
                                      <p:to>
                                        <p:strVal val="visible"/>
                                      </p:to>
                                    </p:set>
                                    <p:animEffect transition="in" filter="blinds(horizontal)">
                                      <p:cBhvr>
                                        <p:cTn id="11" dur="500"/>
                                        <p:tgtEl>
                                          <p:spTgt spid="15362"/>
                                        </p:tgtEl>
                                      </p:cBhvr>
                                    </p:animEffect>
                                  </p:childTnLst>
                                </p:cTn>
                              </p:par>
                              <p:par>
                                <p:cTn id="12" presetID="3" presetClass="entr" presetSubtype="10" fill="hold" nodeType="withEffect">
                                  <p:stCondLst>
                                    <p:cond delay="500"/>
                                  </p:stCondLst>
                                  <p:childTnLst>
                                    <p:set>
                                      <p:cBhvr>
                                        <p:cTn id="13" dur="1" fill="hold">
                                          <p:stCondLst>
                                            <p:cond delay="0"/>
                                          </p:stCondLst>
                                        </p:cTn>
                                        <p:tgtEl>
                                          <p:spTgt spid="15364"/>
                                        </p:tgtEl>
                                        <p:attrNameLst>
                                          <p:attrName>style.visibility</p:attrName>
                                        </p:attrNameLst>
                                      </p:cBhvr>
                                      <p:to>
                                        <p:strVal val="visible"/>
                                      </p:to>
                                    </p:set>
                                    <p:animEffect transition="in" filter="blinds(horizontal)">
                                      <p:cBhvr>
                                        <p:cTn id="14" dur="500"/>
                                        <p:tgtEl>
                                          <p:spTgt spid="15364"/>
                                        </p:tgtEl>
                                      </p:cBhvr>
                                    </p:animEffect>
                                  </p:childTnLst>
                                </p:cTn>
                              </p:par>
                              <p:par>
                                <p:cTn id="15" presetID="3" presetClass="entr" presetSubtype="10" fill="hold" grpId="0" nodeType="withEffect">
                                  <p:stCondLst>
                                    <p:cond delay="500"/>
                                  </p:stCondLst>
                                  <p:childTnLst>
                                    <p:set>
                                      <p:cBhvr>
                                        <p:cTn id="16" dur="1" fill="hold">
                                          <p:stCondLst>
                                            <p:cond delay="0"/>
                                          </p:stCondLst>
                                        </p:cTn>
                                        <p:tgtEl>
                                          <p:spTgt spid="15365"/>
                                        </p:tgtEl>
                                        <p:attrNameLst>
                                          <p:attrName>style.visibility</p:attrName>
                                        </p:attrNameLst>
                                      </p:cBhvr>
                                      <p:to>
                                        <p:strVal val="visible"/>
                                      </p:to>
                                    </p:set>
                                    <p:animEffect transition="in" filter="blinds(horizontal)">
                                      <p:cBhvr>
                                        <p:cTn id="17" dur="500"/>
                                        <p:tgtEl>
                                          <p:spTgt spid="15365"/>
                                        </p:tgtEl>
                                      </p:cBhvr>
                                    </p:animEffect>
                                  </p:childTnLst>
                                </p:cTn>
                              </p:par>
                              <p:par>
                                <p:cTn id="18" presetID="3" presetClass="entr" presetSubtype="10" fill="hold" grpId="0" nodeType="withEffect">
                                  <p:stCondLst>
                                    <p:cond delay="500"/>
                                  </p:stCondLst>
                                  <p:childTnLst>
                                    <p:set>
                                      <p:cBhvr>
                                        <p:cTn id="19" dur="1" fill="hold">
                                          <p:stCondLst>
                                            <p:cond delay="0"/>
                                          </p:stCondLst>
                                        </p:cTn>
                                        <p:tgtEl>
                                          <p:spTgt spid="10"/>
                                        </p:tgtEl>
                                        <p:attrNameLst>
                                          <p:attrName>style.visibility</p:attrName>
                                        </p:attrNameLst>
                                      </p:cBhvr>
                                      <p:to>
                                        <p:strVal val="visible"/>
                                      </p:to>
                                    </p:set>
                                    <p:animEffect transition="in" filter="blinds(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animBg="1"/>
      <p:bldP spid="15367" grpId="0" autoUpdateAnimBg="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858000" y="4419600"/>
            <a:ext cx="914400" cy="609600"/>
          </a:xfrm>
          <a:prstGeom prst="wedgeRoundRectCallout">
            <a:avLst>
              <a:gd name="adj1" fmla="val -43750"/>
              <a:gd name="adj2" fmla="val 70000"/>
              <a:gd name="adj3" fmla="val 16667"/>
            </a:avLst>
          </a:prstGeom>
          <a:noFill/>
          <a:ln w="9525">
            <a:noFill/>
            <a:miter lim="800000"/>
            <a:headEnd/>
            <a:tailEnd/>
          </a:ln>
        </p:spPr>
        <p:txBody>
          <a:bodyPr/>
          <a:lstStyle/>
          <a:p>
            <a:pPr algn="ctr">
              <a:spcBef>
                <a:spcPct val="20000"/>
              </a:spcBef>
              <a:buClr>
                <a:schemeClr val="bg2"/>
              </a:buClr>
              <a:buSzPct val="70000"/>
              <a:buFont typeface="Wingdings" pitchFamily="2" charset="2"/>
              <a:buNone/>
            </a:pPr>
            <a:endParaRPr lang="en-US">
              <a:latin typeface="Times New Roman" pitchFamily="18" charset="0"/>
            </a:endParaRPr>
          </a:p>
        </p:txBody>
      </p:sp>
      <p:pic>
        <p:nvPicPr>
          <p:cNvPr id="15363" name="Picture 3" descr="kerala"/>
          <p:cNvPicPr>
            <a:picLocks noChangeAspect="1" noChangeArrowheads="1"/>
          </p:cNvPicPr>
          <p:nvPr/>
        </p:nvPicPr>
        <p:blipFill>
          <a:blip r:embed="rId2"/>
          <a:stretch>
            <a:fillRect/>
          </a:stretch>
        </p:blipFill>
        <p:spPr bwMode="auto">
          <a:xfrm>
            <a:off x="4905335" y="1981200"/>
            <a:ext cx="3371930" cy="2663825"/>
          </a:xfrm>
          <a:prstGeom prst="rect">
            <a:avLst/>
          </a:prstGeom>
          <a:noFill/>
          <a:ln w="76200">
            <a:solidFill>
              <a:srgbClr val="DDDDDD"/>
            </a:solidFill>
            <a:miter lim="800000"/>
            <a:headEnd/>
            <a:tailEnd/>
          </a:ln>
        </p:spPr>
      </p:pic>
      <p:pic>
        <p:nvPicPr>
          <p:cNvPr id="15364" name="Picture 4" descr="punjab"/>
          <p:cNvPicPr>
            <a:picLocks noChangeAspect="1" noChangeArrowheads="1"/>
          </p:cNvPicPr>
          <p:nvPr/>
        </p:nvPicPr>
        <p:blipFill>
          <a:blip r:embed="rId3"/>
          <a:stretch>
            <a:fillRect/>
          </a:stretch>
        </p:blipFill>
        <p:spPr bwMode="auto">
          <a:xfrm>
            <a:off x="706321" y="1981200"/>
            <a:ext cx="3387957" cy="2778125"/>
          </a:xfrm>
          <a:prstGeom prst="rect">
            <a:avLst/>
          </a:prstGeom>
          <a:noFill/>
          <a:ln w="76200">
            <a:solidFill>
              <a:srgbClr val="DDDDDD"/>
            </a:solidFill>
            <a:miter lim="800000"/>
            <a:headEnd/>
            <a:tailEnd/>
          </a:ln>
        </p:spPr>
      </p:pic>
      <p:sp>
        <p:nvSpPr>
          <p:cNvPr id="15365" name="AutoShape 5"/>
          <p:cNvSpPr>
            <a:spLocks noChangeArrowheads="1"/>
          </p:cNvSpPr>
          <p:nvPr/>
        </p:nvSpPr>
        <p:spPr bwMode="auto">
          <a:xfrm>
            <a:off x="1524000" y="5486400"/>
            <a:ext cx="1905000" cy="479425"/>
          </a:xfrm>
          <a:prstGeom prst="wedgeRoundRectCallout">
            <a:avLst>
              <a:gd name="adj1" fmla="val -23815"/>
              <a:gd name="adj2" fmla="val -267912"/>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a:solidFill>
                  <a:schemeClr val="bg1"/>
                </a:solidFill>
                <a:latin typeface="Tahoma" pitchFamily="34" charset="0"/>
                <a:cs typeface="Tahoma" pitchFamily="34" charset="0"/>
              </a:rPr>
              <a:t>Powered by IndiaResults.com</a:t>
            </a:r>
          </a:p>
        </p:txBody>
      </p:sp>
      <p:sp>
        <p:nvSpPr>
          <p:cNvPr id="9" name="AutoShape 5"/>
          <p:cNvSpPr>
            <a:spLocks noChangeArrowheads="1"/>
          </p:cNvSpPr>
          <p:nvPr/>
        </p:nvSpPr>
        <p:spPr bwMode="auto">
          <a:xfrm>
            <a:off x="5715000" y="5486400"/>
            <a:ext cx="1905000" cy="479425"/>
          </a:xfrm>
          <a:prstGeom prst="wedgeRoundRectCallout">
            <a:avLst>
              <a:gd name="adj1" fmla="val -35639"/>
              <a:gd name="adj2" fmla="val -287259"/>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a:solidFill>
                  <a:schemeClr val="bg1"/>
                </a:solidFill>
                <a:latin typeface="Tahoma" pitchFamily="34" charset="0"/>
                <a:cs typeface="Tahoma" pitchFamily="34" charset="0"/>
              </a:rPr>
              <a:t>Powered by IndiaResults.com</a:t>
            </a:r>
          </a:p>
        </p:txBody>
      </p:sp>
      <p:sp>
        <p:nvSpPr>
          <p:cNvPr id="8" name="Rectangle 5"/>
          <p:cNvSpPr>
            <a:spLocks noChangeArrowheads="1"/>
          </p:cNvSpPr>
          <p:nvPr/>
        </p:nvSpPr>
        <p:spPr bwMode="auto">
          <a:xfrm>
            <a:off x="381000" y="441325"/>
            <a:ext cx="57912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How we promote ? </a:t>
            </a:r>
            <a:r>
              <a:rPr lang="en-US" dirty="0">
                <a:solidFill>
                  <a:srgbClr val="1373A2"/>
                </a:solidFill>
                <a:latin typeface="Tahoma" pitchFamily="34" charset="0"/>
                <a:cs typeface="Tahoma" pitchFamily="34" charset="0"/>
              </a:rPr>
              <a:t>(contd.)</a:t>
            </a:r>
            <a:r>
              <a:rPr lang="en-US" sz="4000" dirty="0">
                <a:solidFill>
                  <a:srgbClr val="1373A2"/>
                </a:solidFill>
                <a:latin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par>
                                <p:cTn id="8" presetID="3" presetClass="entr" presetSubtype="10" fill="hold" nodeType="withEffect">
                                  <p:stCondLst>
                                    <p:cond delay="400"/>
                                  </p:stCondLst>
                                  <p:childTnLst>
                                    <p:set>
                                      <p:cBhvr>
                                        <p:cTn id="9" dur="1" fill="hold">
                                          <p:stCondLst>
                                            <p:cond delay="0"/>
                                          </p:stCondLst>
                                        </p:cTn>
                                        <p:tgtEl>
                                          <p:spTgt spid="15363"/>
                                        </p:tgtEl>
                                        <p:attrNameLst>
                                          <p:attrName>style.visibility</p:attrName>
                                        </p:attrNameLst>
                                      </p:cBhvr>
                                      <p:to>
                                        <p:strVal val="visible"/>
                                      </p:to>
                                    </p:set>
                                    <p:animEffect transition="in" filter="blinds(horizontal)">
                                      <p:cBhvr>
                                        <p:cTn id="10" dur="500"/>
                                        <p:tgtEl>
                                          <p:spTgt spid="15363"/>
                                        </p:tgtEl>
                                      </p:cBhvr>
                                    </p:animEffect>
                                  </p:childTnLst>
                                </p:cTn>
                              </p:par>
                              <p:par>
                                <p:cTn id="11" presetID="3" presetClass="entr" presetSubtype="10" fill="hold" nodeType="withEffect">
                                  <p:stCondLst>
                                    <p:cond delay="500"/>
                                  </p:stCondLst>
                                  <p:childTnLst>
                                    <p:set>
                                      <p:cBhvr>
                                        <p:cTn id="12" dur="1" fill="hold">
                                          <p:stCondLst>
                                            <p:cond delay="0"/>
                                          </p:stCondLst>
                                        </p:cTn>
                                        <p:tgtEl>
                                          <p:spTgt spid="15364"/>
                                        </p:tgtEl>
                                        <p:attrNameLst>
                                          <p:attrName>style.visibility</p:attrName>
                                        </p:attrNameLst>
                                      </p:cBhvr>
                                      <p:to>
                                        <p:strVal val="visible"/>
                                      </p:to>
                                    </p:set>
                                    <p:animEffect transition="in" filter="blinds(horizontal)">
                                      <p:cBhvr>
                                        <p:cTn id="13" dur="500"/>
                                        <p:tgtEl>
                                          <p:spTgt spid="15364"/>
                                        </p:tgtEl>
                                      </p:cBhvr>
                                    </p:animEffect>
                                  </p:childTnLst>
                                </p:cTn>
                              </p:par>
                              <p:par>
                                <p:cTn id="14" presetID="3" presetClass="entr" presetSubtype="10" fill="hold" grpId="0" nodeType="withEffect">
                                  <p:stCondLst>
                                    <p:cond delay="500"/>
                                  </p:stCondLst>
                                  <p:childTnLst>
                                    <p:set>
                                      <p:cBhvr>
                                        <p:cTn id="15" dur="1" fill="hold">
                                          <p:stCondLst>
                                            <p:cond delay="0"/>
                                          </p:stCondLst>
                                        </p:cTn>
                                        <p:tgtEl>
                                          <p:spTgt spid="15365"/>
                                        </p:tgtEl>
                                        <p:attrNameLst>
                                          <p:attrName>style.visibility</p:attrName>
                                        </p:attrNameLst>
                                      </p:cBhvr>
                                      <p:to>
                                        <p:strVal val="visible"/>
                                      </p:to>
                                    </p:set>
                                    <p:animEffect transition="in" filter="blinds(horizontal)">
                                      <p:cBhvr>
                                        <p:cTn id="16" dur="500"/>
                                        <p:tgtEl>
                                          <p:spTgt spid="15365"/>
                                        </p:tgtEl>
                                      </p:cBhvr>
                                    </p:animEffect>
                                  </p:childTnLst>
                                </p:cTn>
                              </p:par>
                              <p:par>
                                <p:cTn id="17" presetID="3" presetClass="entr" presetSubtype="10" fill="hold" grpId="0" nodeType="withEffect">
                                  <p:stCondLst>
                                    <p:cond delay="500"/>
                                  </p:stCondLst>
                                  <p:childTnLst>
                                    <p:set>
                                      <p:cBhvr>
                                        <p:cTn id="18" dur="1" fill="hold">
                                          <p:stCondLst>
                                            <p:cond delay="0"/>
                                          </p:stCondLst>
                                        </p:cTn>
                                        <p:tgtEl>
                                          <p:spTgt spid="9"/>
                                        </p:tgtEl>
                                        <p:attrNameLst>
                                          <p:attrName>style.visibility</p:attrName>
                                        </p:attrNameLst>
                                      </p:cBhvr>
                                      <p:to>
                                        <p:strVal val="visible"/>
                                      </p:to>
                                    </p:set>
                                    <p:animEffect transition="in" filter="blinds(horizontal)">
                                      <p:cBhvr>
                                        <p:cTn id="19" dur="500"/>
                                        <p:tgtEl>
                                          <p:spTgt spid="9"/>
                                        </p:tgtEl>
                                      </p:cBhvr>
                                    </p:animEffect>
                                  </p:childTnLst>
                                </p:cTn>
                              </p:par>
                            </p:childTnLst>
                          </p:cTn>
                        </p:par>
                        <p:par>
                          <p:cTn id="20" fill="hold">
                            <p:stCondLst>
                              <p:cond delay="1000"/>
                            </p:stCondLst>
                            <p:childTnLst>
                              <p:par>
                                <p:cTn id="21" presetID="3" presetClass="entr" presetSubtype="1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linds(horizontal)">
                                      <p:cBhvr>
                                        <p:cTn id="2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animBg="1"/>
      <p:bldP spid="9" grpId="0" animBg="1"/>
      <p:bldP spid="8"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auto">
          <a:xfrm>
            <a:off x="6858000" y="4419600"/>
            <a:ext cx="914400" cy="609600"/>
          </a:xfrm>
          <a:prstGeom prst="wedgeRoundRectCallout">
            <a:avLst>
              <a:gd name="adj1" fmla="val -43750"/>
              <a:gd name="adj2" fmla="val 70000"/>
              <a:gd name="adj3" fmla="val 16667"/>
            </a:avLst>
          </a:prstGeom>
          <a:noFill/>
          <a:ln w="9525">
            <a:noFill/>
            <a:miter lim="800000"/>
            <a:headEnd/>
            <a:tailEnd/>
          </a:ln>
        </p:spPr>
        <p:txBody>
          <a:bodyPr/>
          <a:lstStyle/>
          <a:p>
            <a:pPr algn="ctr">
              <a:spcBef>
                <a:spcPct val="20000"/>
              </a:spcBef>
              <a:buClr>
                <a:schemeClr val="bg2"/>
              </a:buClr>
              <a:buSzPct val="70000"/>
              <a:buFont typeface="Wingdings" pitchFamily="2" charset="2"/>
              <a:buNone/>
            </a:pPr>
            <a:endParaRPr lang="en-US">
              <a:latin typeface="Times New Roman" pitchFamily="18" charset="0"/>
            </a:endParaRPr>
          </a:p>
        </p:txBody>
      </p:sp>
      <p:sp>
        <p:nvSpPr>
          <p:cNvPr id="14340" name="AutoShape 4" descr="cid:66C8FCE0BE8C439EB9DB6E4FEA13F386@SumitLap"/>
          <p:cNvSpPr>
            <a:spLocks noChangeAspect="1" noChangeArrowheads="1"/>
          </p:cNvSpPr>
          <p:nvPr/>
        </p:nvSpPr>
        <p:spPr bwMode="auto">
          <a:xfrm>
            <a:off x="130175" y="-2155825"/>
            <a:ext cx="5038725" cy="4495800"/>
          </a:xfrm>
          <a:prstGeom prst="rect">
            <a:avLst/>
          </a:prstGeom>
          <a:noFill/>
          <a:ln w="9525">
            <a:noFill/>
            <a:miter lim="800000"/>
            <a:headEnd/>
            <a:tailEnd/>
          </a:ln>
        </p:spPr>
        <p:txBody>
          <a:bodyPr/>
          <a:lstStyle/>
          <a:p>
            <a:endParaRPr lang="en-US"/>
          </a:p>
        </p:txBody>
      </p:sp>
      <p:sp>
        <p:nvSpPr>
          <p:cNvPr id="14341" name="AutoShape 6" descr="cid:66C8FCE0BE8C439EB9DB6E4FEA13F386@SumitLap"/>
          <p:cNvSpPr>
            <a:spLocks noChangeAspect="1" noChangeArrowheads="1"/>
          </p:cNvSpPr>
          <p:nvPr/>
        </p:nvSpPr>
        <p:spPr bwMode="auto">
          <a:xfrm>
            <a:off x="130175" y="-2155825"/>
            <a:ext cx="5038725" cy="4495800"/>
          </a:xfrm>
          <a:prstGeom prst="rect">
            <a:avLst/>
          </a:prstGeom>
          <a:noFill/>
          <a:ln w="9525">
            <a:noFill/>
            <a:miter lim="800000"/>
            <a:headEnd/>
            <a:tailEnd/>
          </a:ln>
        </p:spPr>
        <p:txBody>
          <a:bodyPr/>
          <a:lstStyle/>
          <a:p>
            <a:endParaRPr lang="en-US"/>
          </a:p>
        </p:txBody>
      </p:sp>
      <p:sp>
        <p:nvSpPr>
          <p:cNvPr id="14342" name="AutoShape 8" descr="cid:66C8FCE0BE8C439EB9DB6E4FEA13F386@SumitLap"/>
          <p:cNvSpPr>
            <a:spLocks noChangeAspect="1" noChangeArrowheads="1"/>
          </p:cNvSpPr>
          <p:nvPr/>
        </p:nvSpPr>
        <p:spPr bwMode="auto">
          <a:xfrm>
            <a:off x="130175" y="-2155825"/>
            <a:ext cx="5038725" cy="4495800"/>
          </a:xfrm>
          <a:prstGeom prst="rect">
            <a:avLst/>
          </a:prstGeom>
          <a:noFill/>
          <a:ln w="9525">
            <a:noFill/>
            <a:miter lim="800000"/>
            <a:headEnd/>
            <a:tailEnd/>
          </a:ln>
        </p:spPr>
        <p:txBody>
          <a:bodyPr/>
          <a:lstStyle/>
          <a:p>
            <a:endParaRPr lang="en-US"/>
          </a:p>
        </p:txBody>
      </p:sp>
      <p:pic>
        <p:nvPicPr>
          <p:cNvPr id="14343" name="Picture 9" descr="C:\Users\Saurabh\Desktop\!cid_66C8FCE0BE8C439EB9DB6E4FEA13F386@SumitLap.jpg"/>
          <p:cNvPicPr>
            <a:picLocks noChangeAspect="1" noChangeArrowheads="1"/>
          </p:cNvPicPr>
          <p:nvPr/>
        </p:nvPicPr>
        <p:blipFill>
          <a:blip r:embed="rId2"/>
          <a:stretch>
            <a:fillRect/>
          </a:stretch>
        </p:blipFill>
        <p:spPr bwMode="auto">
          <a:xfrm>
            <a:off x="916141" y="1828800"/>
            <a:ext cx="3435042" cy="3068638"/>
          </a:xfrm>
          <a:prstGeom prst="rect">
            <a:avLst/>
          </a:prstGeom>
          <a:noFill/>
          <a:ln w="9525">
            <a:noFill/>
            <a:miter lim="800000"/>
            <a:headEnd/>
            <a:tailEnd/>
          </a:ln>
        </p:spPr>
      </p:pic>
      <p:sp>
        <p:nvSpPr>
          <p:cNvPr id="15365" name="AutoShape 5"/>
          <p:cNvSpPr>
            <a:spLocks noChangeArrowheads="1"/>
          </p:cNvSpPr>
          <p:nvPr/>
        </p:nvSpPr>
        <p:spPr bwMode="auto">
          <a:xfrm>
            <a:off x="1524000" y="5486400"/>
            <a:ext cx="1905000" cy="479425"/>
          </a:xfrm>
          <a:prstGeom prst="wedgeRoundRectCallout">
            <a:avLst>
              <a:gd name="adj1" fmla="val -5032"/>
              <a:gd name="adj2" fmla="val -33701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a:solidFill>
                  <a:schemeClr val="bg1"/>
                </a:solidFill>
                <a:latin typeface="Tahoma" pitchFamily="34" charset="0"/>
                <a:cs typeface="Tahoma" pitchFamily="34" charset="0"/>
              </a:rPr>
              <a:t>Powered by IndiaResults.com</a:t>
            </a:r>
          </a:p>
        </p:txBody>
      </p:sp>
      <p:pic>
        <p:nvPicPr>
          <p:cNvPr id="14345" name="Picture 10" descr="C:\Users\Saurabh\Desktop\!cid_D92101396AD140A6A7DCB662C1F3F5B7@SumitLap.jpg"/>
          <p:cNvPicPr>
            <a:picLocks noChangeAspect="1" noChangeArrowheads="1"/>
          </p:cNvPicPr>
          <p:nvPr/>
        </p:nvPicPr>
        <p:blipFill>
          <a:blip r:embed="rId3"/>
          <a:stretch>
            <a:fillRect/>
          </a:stretch>
        </p:blipFill>
        <p:spPr bwMode="auto">
          <a:xfrm>
            <a:off x="5029200" y="1831282"/>
            <a:ext cx="3368675" cy="3043036"/>
          </a:xfrm>
          <a:prstGeom prst="rect">
            <a:avLst/>
          </a:prstGeom>
          <a:noFill/>
          <a:ln w="9525">
            <a:noFill/>
            <a:miter lim="800000"/>
            <a:headEnd/>
            <a:tailEnd/>
          </a:ln>
        </p:spPr>
      </p:pic>
      <p:sp>
        <p:nvSpPr>
          <p:cNvPr id="9" name="AutoShape 5"/>
          <p:cNvSpPr>
            <a:spLocks noChangeArrowheads="1"/>
          </p:cNvSpPr>
          <p:nvPr/>
        </p:nvSpPr>
        <p:spPr bwMode="auto">
          <a:xfrm>
            <a:off x="5715000" y="5486400"/>
            <a:ext cx="1905000" cy="479425"/>
          </a:xfrm>
          <a:prstGeom prst="wedgeRoundRectCallout">
            <a:avLst>
              <a:gd name="adj1" fmla="val 28361"/>
              <a:gd name="adj2" fmla="val -34807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a:solidFill>
                  <a:schemeClr val="bg1"/>
                </a:solidFill>
                <a:latin typeface="Tahoma" pitchFamily="34" charset="0"/>
                <a:cs typeface="Tahoma" pitchFamily="34" charset="0"/>
              </a:rPr>
              <a:t>Powered by IndiaResults.com</a:t>
            </a:r>
          </a:p>
        </p:txBody>
      </p:sp>
      <p:sp>
        <p:nvSpPr>
          <p:cNvPr id="11" name="Rectangle 5"/>
          <p:cNvSpPr>
            <a:spLocks noChangeArrowheads="1"/>
          </p:cNvSpPr>
          <p:nvPr/>
        </p:nvSpPr>
        <p:spPr bwMode="auto">
          <a:xfrm>
            <a:off x="381000" y="441325"/>
            <a:ext cx="57912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How we promote ? </a:t>
            </a:r>
            <a:r>
              <a:rPr lang="en-US" dirty="0">
                <a:solidFill>
                  <a:srgbClr val="1373A2"/>
                </a:solidFill>
                <a:latin typeface="Tahoma" pitchFamily="34" charset="0"/>
                <a:cs typeface="Tahoma" pitchFamily="34" charset="0"/>
              </a:rPr>
              <a:t>(contd.)</a:t>
            </a:r>
            <a:r>
              <a:rPr lang="en-US" sz="4000" dirty="0">
                <a:solidFill>
                  <a:srgbClr val="1373A2"/>
                </a:solidFill>
                <a:latin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 presetClass="entr" presetSubtype="10" fill="hold" grpId="0" nodeType="afterEffect" nodePh="1">
                                  <p:stCondLst>
                                    <p:cond delay="0"/>
                                  </p:stCondLst>
                                  <p:endCondLst>
                                    <p:cond evt="begin" delay="0">
                                      <p:tn val="5"/>
                                    </p:cond>
                                  </p:endCondLst>
                                  <p:childTnLst>
                                    <p:set>
                                      <p:cBhvr>
                                        <p:cTn id="6" dur="1" fill="hold">
                                          <p:stCondLst>
                                            <p:cond delay="0"/>
                                          </p:stCondLst>
                                        </p:cTn>
                                        <p:tgtEl>
                                          <p:spTgt spid="15362"/>
                                        </p:tgtEl>
                                        <p:attrNameLst>
                                          <p:attrName>style.visibility</p:attrName>
                                        </p:attrNameLst>
                                      </p:cBhvr>
                                      <p:to>
                                        <p:strVal val="visible"/>
                                      </p:to>
                                    </p:set>
                                    <p:animEffect transition="in" filter="blinds(horizontal)">
                                      <p:cBhvr>
                                        <p:cTn id="7" dur="500"/>
                                        <p:tgtEl>
                                          <p:spTgt spid="15362"/>
                                        </p:tgtEl>
                                      </p:cBhvr>
                                    </p:animEffect>
                                  </p:childTnLst>
                                </p:cTn>
                              </p:par>
                              <p:par>
                                <p:cTn id="8" presetID="3" presetClass="entr" presetSubtype="10" fill="hold" grpId="0" nodeType="withEffect">
                                  <p:stCondLst>
                                    <p:cond delay="500"/>
                                  </p:stCondLst>
                                  <p:childTnLst>
                                    <p:set>
                                      <p:cBhvr>
                                        <p:cTn id="9" dur="1" fill="hold">
                                          <p:stCondLst>
                                            <p:cond delay="0"/>
                                          </p:stCondLst>
                                        </p:cTn>
                                        <p:tgtEl>
                                          <p:spTgt spid="15365"/>
                                        </p:tgtEl>
                                        <p:attrNameLst>
                                          <p:attrName>style.visibility</p:attrName>
                                        </p:attrNameLst>
                                      </p:cBhvr>
                                      <p:to>
                                        <p:strVal val="visible"/>
                                      </p:to>
                                    </p:set>
                                    <p:animEffect transition="in" filter="blinds(horizontal)">
                                      <p:cBhvr>
                                        <p:cTn id="10" dur="500"/>
                                        <p:tgtEl>
                                          <p:spTgt spid="15365"/>
                                        </p:tgtEl>
                                      </p:cBhvr>
                                    </p:animEffect>
                                  </p:childTnLst>
                                </p:cTn>
                              </p:par>
                              <p:par>
                                <p:cTn id="11" presetID="3" presetClass="entr" presetSubtype="10" fill="hold" grpId="0" nodeType="withEffect">
                                  <p:stCondLst>
                                    <p:cond delay="50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par>
                          <p:cTn id="14" fill="hold">
                            <p:stCondLst>
                              <p:cond delay="1000"/>
                            </p:stCondLst>
                            <p:childTnLst>
                              <p:par>
                                <p:cTn id="15" presetID="3"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5" grpId="0" animBg="1"/>
      <p:bldP spid="9" grpId="0" animBg="1"/>
      <p:bldP spid="11"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indiatimes"/>
          <p:cNvPicPr>
            <a:picLocks noChangeAspect="1" noChangeArrowheads="1"/>
          </p:cNvPicPr>
          <p:nvPr/>
        </p:nvPicPr>
        <p:blipFill>
          <a:blip r:embed="rId2"/>
          <a:stretch>
            <a:fillRect/>
          </a:stretch>
        </p:blipFill>
        <p:spPr bwMode="auto">
          <a:xfrm>
            <a:off x="1609428" y="1308100"/>
            <a:ext cx="5696543" cy="4171950"/>
          </a:xfrm>
          <a:prstGeom prst="rect">
            <a:avLst/>
          </a:prstGeom>
          <a:noFill/>
          <a:ln w="9525">
            <a:solidFill>
              <a:srgbClr val="C0C0C0"/>
            </a:solidFill>
            <a:miter lim="800000"/>
            <a:headEnd/>
            <a:tailEnd/>
          </a:ln>
        </p:spPr>
      </p:pic>
      <p:sp>
        <p:nvSpPr>
          <p:cNvPr id="15363" name="Line 3"/>
          <p:cNvSpPr>
            <a:spLocks noChangeShapeType="1"/>
          </p:cNvSpPr>
          <p:nvPr/>
        </p:nvSpPr>
        <p:spPr bwMode="auto">
          <a:xfrm flipV="1">
            <a:off x="6248400" y="3810000"/>
            <a:ext cx="2514600" cy="1295400"/>
          </a:xfrm>
          <a:prstGeom prst="line">
            <a:avLst/>
          </a:prstGeom>
          <a:noFill/>
          <a:ln w="9525">
            <a:noFill/>
            <a:round/>
            <a:headEnd/>
            <a:tailEnd type="triangle" w="med" len="med"/>
          </a:ln>
        </p:spPr>
        <p:txBody>
          <a:bodyPr wrap="none">
            <a:spAutoFit/>
          </a:bodyPr>
          <a:lstStyle/>
          <a:p>
            <a:endParaRPr lang="en-US"/>
          </a:p>
        </p:txBody>
      </p:sp>
      <p:sp>
        <p:nvSpPr>
          <p:cNvPr id="16389" name="Rectangle 5"/>
          <p:cNvSpPr>
            <a:spLocks noChangeArrowheads="1"/>
          </p:cNvSpPr>
          <p:nvPr/>
        </p:nvSpPr>
        <p:spPr bwMode="auto">
          <a:xfrm>
            <a:off x="381000" y="441325"/>
            <a:ext cx="57912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How we promote ? </a:t>
            </a:r>
            <a:r>
              <a:rPr lang="en-US" dirty="0">
                <a:solidFill>
                  <a:srgbClr val="1373A2"/>
                </a:solidFill>
                <a:latin typeface="Tahoma" pitchFamily="34" charset="0"/>
                <a:cs typeface="Tahoma" pitchFamily="34" charset="0"/>
              </a:rPr>
              <a:t>(contd.)</a:t>
            </a:r>
            <a:r>
              <a:rPr lang="en-US" sz="4000" dirty="0">
                <a:solidFill>
                  <a:srgbClr val="1373A2"/>
                </a:solidFill>
                <a:latin typeface="Tahoma" pitchFamily="34" charset="0"/>
                <a:cs typeface="Tahoma" pitchFamily="34" charset="0"/>
              </a:rPr>
              <a:t> </a:t>
            </a:r>
          </a:p>
        </p:txBody>
      </p:sp>
      <p:sp>
        <p:nvSpPr>
          <p:cNvPr id="16390" name="Oval 6"/>
          <p:cNvSpPr>
            <a:spLocks noChangeArrowheads="1"/>
          </p:cNvSpPr>
          <p:nvPr/>
        </p:nvSpPr>
        <p:spPr bwMode="auto">
          <a:xfrm>
            <a:off x="4953000" y="4813300"/>
            <a:ext cx="609600" cy="381000"/>
          </a:xfrm>
          <a:prstGeom prst="ellipse">
            <a:avLst/>
          </a:prstGeom>
          <a:noFill/>
          <a:ln w="19050">
            <a:solidFill>
              <a:srgbClr val="FFFF00"/>
            </a:solidFill>
            <a:round/>
            <a:headEnd/>
            <a:tailEnd/>
          </a:ln>
        </p:spPr>
        <p:txBody>
          <a:bodyPr wrap="none" anchor="ctr">
            <a:spAutoFit/>
          </a:bodyPr>
          <a:lstStyle/>
          <a:p>
            <a:endParaRPr lang="en-US"/>
          </a:p>
        </p:txBody>
      </p:sp>
      <p:sp>
        <p:nvSpPr>
          <p:cNvPr id="8" name="AutoShape 5"/>
          <p:cNvSpPr>
            <a:spLocks noChangeArrowheads="1"/>
          </p:cNvSpPr>
          <p:nvPr/>
        </p:nvSpPr>
        <p:spPr bwMode="auto">
          <a:xfrm>
            <a:off x="7315200" y="4724400"/>
            <a:ext cx="1676400" cy="457200"/>
          </a:xfrm>
          <a:prstGeom prst="wedgeRoundRectCallout">
            <a:avLst>
              <a:gd name="adj1" fmla="val -157380"/>
              <a:gd name="adj2" fmla="val 839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a:solidFill>
                  <a:schemeClr val="bg1"/>
                </a:solidFill>
                <a:latin typeface="Tahoma" pitchFamily="34" charset="0"/>
                <a:cs typeface="Tahoma" pitchFamily="34" charset="0"/>
              </a:rPr>
              <a:t>Powered by IndiaResults.com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6389"/>
                                        </p:tgtEl>
                                        <p:attrNameLst>
                                          <p:attrName>style.visibility</p:attrName>
                                        </p:attrNameLst>
                                      </p:cBhvr>
                                      <p:to>
                                        <p:strVal val="visible"/>
                                      </p:to>
                                    </p:set>
                                    <p:animEffect transition="in" filter="blinds(horizontal)">
                                      <p:cBhvr>
                                        <p:cTn id="7" dur="1000"/>
                                        <p:tgtEl>
                                          <p:spTgt spid="16389"/>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6386"/>
                                        </p:tgtEl>
                                        <p:attrNameLst>
                                          <p:attrName>style.visibility</p:attrName>
                                        </p:attrNameLst>
                                      </p:cBhvr>
                                      <p:to>
                                        <p:strVal val="visible"/>
                                      </p:to>
                                    </p:set>
                                    <p:animEffect transition="in" filter="blinds(horizontal)">
                                      <p:cBhvr>
                                        <p:cTn id="11" dur="500"/>
                                        <p:tgtEl>
                                          <p:spTgt spid="16386"/>
                                        </p:tgtEl>
                                      </p:cBhvr>
                                    </p:animEffect>
                                  </p:childTnLst>
                                </p:cTn>
                              </p:par>
                              <p:par>
                                <p:cTn id="12" presetID="53" presetClass="entr" presetSubtype="0" fill="hold" grpId="0" nodeType="withEffect">
                                  <p:stCondLst>
                                    <p:cond delay="400"/>
                                  </p:stCondLst>
                                  <p:childTnLst>
                                    <p:set>
                                      <p:cBhvr>
                                        <p:cTn id="13" dur="1" fill="hold">
                                          <p:stCondLst>
                                            <p:cond delay="0"/>
                                          </p:stCondLst>
                                        </p:cTn>
                                        <p:tgtEl>
                                          <p:spTgt spid="16390"/>
                                        </p:tgtEl>
                                        <p:attrNameLst>
                                          <p:attrName>style.visibility</p:attrName>
                                        </p:attrNameLst>
                                      </p:cBhvr>
                                      <p:to>
                                        <p:strVal val="visible"/>
                                      </p:to>
                                    </p:set>
                                    <p:anim calcmode="lin" valueType="num">
                                      <p:cBhvr>
                                        <p:cTn id="14" dur="500" fill="hold"/>
                                        <p:tgtEl>
                                          <p:spTgt spid="16390"/>
                                        </p:tgtEl>
                                        <p:attrNameLst>
                                          <p:attrName>ppt_w</p:attrName>
                                        </p:attrNameLst>
                                      </p:cBhvr>
                                      <p:tavLst>
                                        <p:tav tm="0">
                                          <p:val>
                                            <p:fltVal val="0"/>
                                          </p:val>
                                        </p:tav>
                                        <p:tav tm="100000">
                                          <p:val>
                                            <p:strVal val="#ppt_w"/>
                                          </p:val>
                                        </p:tav>
                                      </p:tavLst>
                                    </p:anim>
                                    <p:anim calcmode="lin" valueType="num">
                                      <p:cBhvr>
                                        <p:cTn id="15" dur="500" fill="hold"/>
                                        <p:tgtEl>
                                          <p:spTgt spid="16390"/>
                                        </p:tgtEl>
                                        <p:attrNameLst>
                                          <p:attrName>ppt_h</p:attrName>
                                        </p:attrNameLst>
                                      </p:cBhvr>
                                      <p:tavLst>
                                        <p:tav tm="0">
                                          <p:val>
                                            <p:fltVal val="0"/>
                                          </p:val>
                                        </p:tav>
                                        <p:tav tm="100000">
                                          <p:val>
                                            <p:strVal val="#ppt_h"/>
                                          </p:val>
                                        </p:tav>
                                      </p:tavLst>
                                    </p:anim>
                                    <p:animEffect transition="in" filter="fade">
                                      <p:cBhvr>
                                        <p:cTn id="16" dur="500"/>
                                        <p:tgtEl>
                                          <p:spTgt spid="16390"/>
                                        </p:tgtEl>
                                      </p:cBhvr>
                                    </p:animEffect>
                                  </p:childTnLst>
                                </p:cTn>
                              </p:par>
                              <p:par>
                                <p:cTn id="17" presetID="3" presetClass="entr" presetSubtype="10" fill="hold" grpId="0" nodeType="withEffect">
                                  <p:stCondLst>
                                    <p:cond delay="50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autoUpdateAnimBg="0"/>
      <p:bldP spid="16390"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914400" y="4191000"/>
            <a:ext cx="457200" cy="304800"/>
          </a:xfrm>
          <a:prstGeom prst="rect">
            <a:avLst/>
          </a:prstGeom>
          <a:noFill/>
          <a:ln w="9525">
            <a:noFill/>
            <a:miter lim="800000"/>
            <a:headEnd/>
            <a:tailEnd/>
          </a:ln>
        </p:spPr>
        <p:txBody>
          <a:bodyPr wrap="none" anchor="ctr">
            <a:spAutoFit/>
          </a:bodyPr>
          <a:lstStyle/>
          <a:p>
            <a:endParaRPr lang="en-US"/>
          </a:p>
        </p:txBody>
      </p:sp>
      <p:pic>
        <p:nvPicPr>
          <p:cNvPr id="17411" name="Picture 3" descr="Final"/>
          <p:cNvPicPr>
            <a:picLocks noChangeAspect="1" noChangeArrowheads="1"/>
          </p:cNvPicPr>
          <p:nvPr/>
        </p:nvPicPr>
        <p:blipFill>
          <a:blip r:embed="rId2"/>
          <a:stretch>
            <a:fillRect/>
          </a:stretch>
        </p:blipFill>
        <p:spPr bwMode="auto">
          <a:xfrm>
            <a:off x="1558113" y="1203325"/>
            <a:ext cx="6138899" cy="4610100"/>
          </a:xfrm>
          <a:prstGeom prst="rect">
            <a:avLst/>
          </a:prstGeom>
          <a:noFill/>
          <a:ln w="9525">
            <a:noFill/>
            <a:miter lim="800000"/>
            <a:headEnd/>
            <a:tailEnd/>
          </a:ln>
        </p:spPr>
      </p:pic>
      <p:sp>
        <p:nvSpPr>
          <p:cNvPr id="17412" name="Rectangle 4"/>
          <p:cNvSpPr>
            <a:spLocks noChangeArrowheads="1"/>
          </p:cNvSpPr>
          <p:nvPr/>
        </p:nvSpPr>
        <p:spPr bwMode="auto">
          <a:xfrm>
            <a:off x="381000" y="441325"/>
            <a:ext cx="63246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How we promote ? </a:t>
            </a:r>
            <a:r>
              <a:rPr lang="en-US">
                <a:solidFill>
                  <a:srgbClr val="1373A2"/>
                </a:solidFill>
                <a:latin typeface="Tahoma" pitchFamily="34" charset="0"/>
                <a:cs typeface="Tahoma" pitchFamily="34" charset="0"/>
              </a:rPr>
              <a:t>(contd.)</a:t>
            </a:r>
            <a:r>
              <a:rPr lang="en-US" sz="4000">
                <a:solidFill>
                  <a:srgbClr val="1373A2"/>
                </a:solidFill>
                <a:latin typeface="Tahoma" pitchFamily="34" charset="0"/>
                <a:cs typeface="Tahoma"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1000"/>
                                        <p:tgtEl>
                                          <p:spTgt spid="17412"/>
                                        </p:tgtEl>
                                      </p:cBhvr>
                                    </p:animEffect>
                                  </p:childTnLst>
                                </p:cTn>
                              </p:par>
                            </p:childTnLst>
                          </p:cTn>
                        </p:par>
                        <p:par>
                          <p:cTn id="8" fill="hold" nodeType="afterGroup">
                            <p:stCondLst>
                              <p:cond delay="1000"/>
                            </p:stCondLst>
                            <p:childTnLst>
                              <p:par>
                                <p:cTn id="9" presetID="3" presetClass="entr" presetSubtype="10" fill="hold" nodeType="afterEffect">
                                  <p:stCondLst>
                                    <p:cond delay="0"/>
                                  </p:stCondLst>
                                  <p:childTnLst>
                                    <p:set>
                                      <p:cBhvr>
                                        <p:cTn id="10" dur="1" fill="hold">
                                          <p:stCondLst>
                                            <p:cond delay="0"/>
                                          </p:stCondLst>
                                        </p:cTn>
                                        <p:tgtEl>
                                          <p:spTgt spid="17411"/>
                                        </p:tgtEl>
                                        <p:attrNameLst>
                                          <p:attrName>style.visibility</p:attrName>
                                        </p:attrNameLst>
                                      </p:cBhvr>
                                      <p:to>
                                        <p:strVal val="visible"/>
                                      </p:to>
                                    </p:set>
                                    <p:animEffect transition="in" filter="blinds(horizontal)">
                                      <p:cBhvr>
                                        <p:cTn id="11" dur="500"/>
                                        <p:tgtEl>
                                          <p:spTgt spid="17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81000" y="441325"/>
            <a:ext cx="51816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Partial Clientele</a:t>
            </a:r>
            <a:endParaRPr lang="en-US" sz="2400" dirty="0">
              <a:solidFill>
                <a:srgbClr val="1373A2"/>
              </a:solidFill>
              <a:latin typeface="Tahoma" pitchFamily="34" charset="0"/>
              <a:cs typeface="Tahoma"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7147" y="1456745"/>
            <a:ext cx="1342605" cy="67130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4986" y="2418709"/>
            <a:ext cx="1952625" cy="71437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72322" y="1524000"/>
            <a:ext cx="1905000" cy="6000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05571" y="2695574"/>
            <a:ext cx="1781175" cy="66675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91093" y="3404606"/>
            <a:ext cx="1143000" cy="571500"/>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25993" y="5646724"/>
            <a:ext cx="2114550" cy="285750"/>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4271" y="3430009"/>
            <a:ext cx="981075" cy="828675"/>
          </a:xfrm>
          <a:prstGeom prst="rect">
            <a:avLst/>
          </a:prstGeom>
        </p:spPr>
      </p:pic>
      <p:pic>
        <p:nvPicPr>
          <p:cNvPr id="11" name="Picture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77869" y="2543604"/>
            <a:ext cx="1216873" cy="613506"/>
          </a:xfrm>
          <a:prstGeom prst="rect">
            <a:avLst/>
          </a:prstGeom>
        </p:spPr>
      </p:pic>
      <p:pic>
        <p:nvPicPr>
          <p:cNvPr id="13" name="Picture 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45335" y="5221724"/>
            <a:ext cx="1683355" cy="710750"/>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57200" y="1524000"/>
            <a:ext cx="1485900" cy="495300"/>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72000" y="5339543"/>
            <a:ext cx="1228725" cy="614362"/>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898212" y="4613134"/>
            <a:ext cx="1245788" cy="622893"/>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372246" y="1361434"/>
            <a:ext cx="1714500" cy="1057275"/>
          </a:xfrm>
          <a:prstGeom prst="rect">
            <a:avLst/>
          </a:prstGeom>
        </p:spPr>
      </p:pic>
      <p:pic>
        <p:nvPicPr>
          <p:cNvPr id="18" name="Picture 17"/>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96206" y="4552113"/>
            <a:ext cx="1972590" cy="543727"/>
          </a:xfrm>
          <a:prstGeom prst="rect">
            <a:avLst/>
          </a:prstGeom>
        </p:spPr>
      </p:pic>
      <p:pic>
        <p:nvPicPr>
          <p:cNvPr id="19" name="Picture 18"/>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00423" y="4557241"/>
            <a:ext cx="973181" cy="486591"/>
          </a:xfrm>
          <a:prstGeom prst="rect">
            <a:avLst/>
          </a:prstGeom>
        </p:spPr>
      </p:pic>
      <p:pic>
        <p:nvPicPr>
          <p:cNvPr id="20" name="Picture 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891397" y="4471630"/>
            <a:ext cx="657225" cy="771525"/>
          </a:xfrm>
          <a:prstGeom prst="rect">
            <a:avLst/>
          </a:prstGeom>
        </p:spPr>
      </p:pic>
      <p:pic>
        <p:nvPicPr>
          <p:cNvPr id="21" name="Picture 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848600" y="2590800"/>
            <a:ext cx="1088758" cy="424296"/>
          </a:xfrm>
          <a:prstGeom prst="rect">
            <a:avLst/>
          </a:prstGeom>
        </p:spPr>
      </p:pic>
      <p:pic>
        <p:nvPicPr>
          <p:cNvPr id="22" name="Picture 21"/>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832563" y="1600199"/>
            <a:ext cx="1101529" cy="550765"/>
          </a:xfrm>
          <a:prstGeom prst="rect">
            <a:avLst/>
          </a:prstGeom>
        </p:spPr>
      </p:pic>
      <p:pic>
        <p:nvPicPr>
          <p:cNvPr id="23" name="Picture 22"/>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01225" y="3458713"/>
            <a:ext cx="1565485" cy="782742"/>
          </a:xfrm>
          <a:prstGeom prst="rect">
            <a:avLst/>
          </a:prstGeom>
        </p:spPr>
      </p:pic>
      <p:pic>
        <p:nvPicPr>
          <p:cNvPr id="24" name="Picture 23"/>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172322" y="3622705"/>
            <a:ext cx="1996474" cy="377214"/>
          </a:xfrm>
          <a:prstGeom prst="rect">
            <a:avLst/>
          </a:prstGeom>
        </p:spPr>
      </p:pic>
      <p:pic>
        <p:nvPicPr>
          <p:cNvPr id="25" name="Picture 2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00424" y="3638653"/>
            <a:ext cx="1399451" cy="345319"/>
          </a:xfrm>
          <a:prstGeom prst="rect">
            <a:avLst/>
          </a:prstGeom>
        </p:spPr>
      </p:pic>
      <p:pic>
        <p:nvPicPr>
          <p:cNvPr id="26" name="Picture 25"/>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73382" y="2583440"/>
            <a:ext cx="1400170" cy="445509"/>
          </a:xfrm>
          <a:prstGeom prst="rect">
            <a:avLst/>
          </a:prstGeom>
        </p:spPr>
      </p:pic>
      <p:pic>
        <p:nvPicPr>
          <p:cNvPr id="27" name="Picture 26"/>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6264628" y="5422108"/>
            <a:ext cx="1345124" cy="453777"/>
          </a:xfrm>
          <a:prstGeom prst="rect">
            <a:avLst/>
          </a:prstGeom>
        </p:spPr>
      </p:pic>
      <p:pic>
        <p:nvPicPr>
          <p:cNvPr id="28" name="Picture 27" descr="Shiksha.jpg"/>
          <p:cNvPicPr>
            <a:picLocks noChangeAspect="1"/>
          </p:cNvPicPr>
          <p:nvPr/>
        </p:nvPicPr>
        <p:blipFill>
          <a:blip r:embed="rId25" cstate="print"/>
          <a:stretch>
            <a:fillRect/>
          </a:stretch>
        </p:blipFill>
        <p:spPr>
          <a:xfrm>
            <a:off x="5791200" y="4701165"/>
            <a:ext cx="1971675" cy="404235"/>
          </a:xfrm>
          <a:prstGeom prst="rect">
            <a:avLst/>
          </a:prstGeom>
        </p:spPr>
      </p:pic>
    </p:spTree>
    <p:extLst>
      <p:ext uri="{BB962C8B-B14F-4D97-AF65-F5344CB8AC3E}">
        <p14:creationId xmlns:p14="http://schemas.microsoft.com/office/powerpoint/2010/main" val="2540542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457200" y="2366963"/>
            <a:ext cx="7712075" cy="1046162"/>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n-US" sz="1000" dirty="0">
                <a:latin typeface="Tahoma" pitchFamily="34" charset="0"/>
                <a:cs typeface="Tahoma" pitchFamily="34" charset="0"/>
              </a:rPr>
              <a:t>We first came across </a:t>
            </a:r>
            <a:r>
              <a:rPr lang="en-US" sz="1000" dirty="0" err="1">
                <a:latin typeface="Tahoma" pitchFamily="34" charset="0"/>
                <a:cs typeface="Tahoma" pitchFamily="34" charset="0"/>
              </a:rPr>
              <a:t>IndiaResults</a:t>
            </a:r>
            <a:r>
              <a:rPr lang="en-US" sz="1000" dirty="0">
                <a:latin typeface="Tahoma" pitchFamily="34" charset="0"/>
                <a:cs typeface="Tahoma" pitchFamily="34" charset="0"/>
              </a:rPr>
              <a:t> when </a:t>
            </a:r>
            <a:r>
              <a:rPr lang="en-US" sz="1000" dirty="0" err="1">
                <a:latin typeface="Tahoma" pitchFamily="34" charset="0"/>
                <a:cs typeface="Tahoma" pitchFamily="34" charset="0"/>
              </a:rPr>
              <a:t>Saurabh</a:t>
            </a:r>
            <a:r>
              <a:rPr lang="en-US" sz="1000" dirty="0">
                <a:latin typeface="Tahoma" pitchFamily="34" charset="0"/>
                <a:cs typeface="Tahoma" pitchFamily="34" charset="0"/>
              </a:rPr>
              <a:t> had just 2 people advertising on his site, We could see that the idea was going to capture the imagination and explode, so we went for it and bought. We were all alone up there. Overnight we saw an increase of queries from students across the country. We are simply happy to support an entrepreneur who has that kind of imagination to come up with a brilliant idea. We are even happier with the results we received from our investment. To this day </a:t>
            </a:r>
            <a:r>
              <a:rPr lang="en-US" sz="1000" dirty="0" err="1">
                <a:latin typeface="Tahoma" pitchFamily="34" charset="0"/>
                <a:cs typeface="Tahoma" pitchFamily="34" charset="0"/>
              </a:rPr>
              <a:t>IndiaResults.Com</a:t>
            </a:r>
            <a:r>
              <a:rPr lang="en-US" sz="1000" dirty="0">
                <a:latin typeface="Tahoma" pitchFamily="34" charset="0"/>
                <a:cs typeface="Tahoma" pitchFamily="34" charset="0"/>
              </a:rPr>
              <a:t> still remains our largest referrer.</a:t>
            </a:r>
          </a:p>
          <a:p>
            <a:pPr algn="r">
              <a:spcBef>
                <a:spcPct val="20000"/>
              </a:spcBef>
              <a:buClr>
                <a:schemeClr val="bg2"/>
              </a:buClr>
              <a:buSzPct val="70000"/>
              <a:buFont typeface="Wingdings" pitchFamily="2" charset="2"/>
              <a:buNone/>
            </a:pPr>
            <a:r>
              <a:rPr lang="en-US" sz="1000" i="1" dirty="0">
                <a:latin typeface="Tahoma" pitchFamily="34" charset="0"/>
                <a:cs typeface="Tahoma" pitchFamily="34" charset="0"/>
              </a:rPr>
              <a:t>Mr. </a:t>
            </a:r>
            <a:r>
              <a:rPr lang="en-US" sz="1000" i="1" dirty="0" err="1">
                <a:latin typeface="Tahoma" pitchFamily="34" charset="0"/>
                <a:cs typeface="Tahoma" pitchFamily="34" charset="0"/>
              </a:rPr>
              <a:t>Shashi</a:t>
            </a:r>
            <a:r>
              <a:rPr lang="en-US" sz="1000" i="1" dirty="0">
                <a:latin typeface="Tahoma" pitchFamily="34" charset="0"/>
                <a:cs typeface="Tahoma" pitchFamily="34" charset="0"/>
              </a:rPr>
              <a:t> Kant </a:t>
            </a:r>
            <a:r>
              <a:rPr lang="en-US" sz="1000" i="1" dirty="0" err="1">
                <a:latin typeface="Tahoma" pitchFamily="34" charset="0"/>
                <a:cs typeface="Tahoma" pitchFamily="34" charset="0"/>
              </a:rPr>
              <a:t>Singhi</a:t>
            </a:r>
            <a:r>
              <a:rPr lang="en-US" sz="1000" i="1" dirty="0">
                <a:latin typeface="Tahoma" pitchFamily="34" charset="0"/>
                <a:cs typeface="Tahoma" pitchFamily="34" charset="0"/>
              </a:rPr>
              <a:t>, Director, </a:t>
            </a:r>
            <a:r>
              <a:rPr lang="en-US" sz="1000" i="1" dirty="0" err="1">
                <a:latin typeface="Tahoma" pitchFamily="34" charset="0"/>
                <a:cs typeface="Tahoma" pitchFamily="34" charset="0"/>
              </a:rPr>
              <a:t>Poornima</a:t>
            </a:r>
            <a:r>
              <a:rPr lang="en-US" sz="1000" i="1" dirty="0">
                <a:latin typeface="Tahoma" pitchFamily="34" charset="0"/>
                <a:cs typeface="Tahoma" pitchFamily="34" charset="0"/>
              </a:rPr>
              <a:t> </a:t>
            </a:r>
            <a:r>
              <a:rPr lang="en-US" sz="1000" i="1" dirty="0" smtClean="0">
                <a:latin typeface="Tahoma" pitchFamily="34" charset="0"/>
                <a:cs typeface="Tahoma" pitchFamily="34" charset="0"/>
              </a:rPr>
              <a:t>University</a:t>
            </a:r>
            <a:r>
              <a:rPr lang="en-US" sz="1000" i="1" dirty="0">
                <a:latin typeface="Tahoma" pitchFamily="34" charset="0"/>
                <a:cs typeface="Tahoma" pitchFamily="34" charset="0"/>
              </a:rPr>
              <a:t>, </a:t>
            </a:r>
            <a:r>
              <a:rPr lang="en-US" sz="1000" i="1" dirty="0" err="1">
                <a:latin typeface="Tahoma" pitchFamily="34" charset="0"/>
                <a:cs typeface="Tahoma" pitchFamily="34" charset="0"/>
              </a:rPr>
              <a:t>Jaipur</a:t>
            </a:r>
            <a:endParaRPr lang="en-US" sz="1000" i="1" dirty="0">
              <a:latin typeface="Tahoma" pitchFamily="34" charset="0"/>
              <a:cs typeface="Tahoma" pitchFamily="34" charset="0"/>
            </a:endParaRPr>
          </a:p>
        </p:txBody>
      </p:sp>
      <p:sp>
        <p:nvSpPr>
          <p:cNvPr id="19459" name="Text Box 3"/>
          <p:cNvSpPr txBox="1">
            <a:spLocks noChangeArrowheads="1"/>
          </p:cNvSpPr>
          <p:nvPr/>
        </p:nvSpPr>
        <p:spPr bwMode="auto">
          <a:xfrm>
            <a:off x="457200" y="3357563"/>
            <a:ext cx="7712075" cy="731837"/>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n-US" sz="1000" dirty="0" err="1">
                <a:latin typeface="Tahoma" pitchFamily="34" charset="0"/>
                <a:cs typeface="Tahoma" pitchFamily="34" charset="0"/>
              </a:rPr>
              <a:t>IndiaResults.Com</a:t>
            </a:r>
            <a:r>
              <a:rPr lang="en-US" sz="1000" dirty="0">
                <a:latin typeface="Tahoma" pitchFamily="34" charset="0"/>
                <a:cs typeface="Tahoma" pitchFamily="34" charset="0"/>
              </a:rPr>
              <a:t> has been an excellent tool for getting the word out to students about our programs. We continually receive well-qualified applicants through </a:t>
            </a:r>
            <a:r>
              <a:rPr lang="en-US" sz="1000" dirty="0" err="1">
                <a:latin typeface="Tahoma" pitchFamily="34" charset="0"/>
                <a:cs typeface="Tahoma" pitchFamily="34" charset="0"/>
              </a:rPr>
              <a:t>IndiaResults</a:t>
            </a:r>
            <a:r>
              <a:rPr lang="en-US" sz="1000" dirty="0">
                <a:latin typeface="Tahoma" pitchFamily="34" charset="0"/>
                <a:cs typeface="Tahoma" pitchFamily="34" charset="0"/>
              </a:rPr>
              <a:t>, most of whom convert into enrolled students. We are very pleased with the results and the service provided by them.</a:t>
            </a:r>
          </a:p>
          <a:p>
            <a:pPr algn="r">
              <a:spcBef>
                <a:spcPct val="20000"/>
              </a:spcBef>
              <a:buClr>
                <a:schemeClr val="bg2"/>
              </a:buClr>
              <a:buSzPct val="70000"/>
              <a:buFont typeface="Wingdings" pitchFamily="2" charset="2"/>
              <a:buNone/>
            </a:pPr>
            <a:r>
              <a:rPr lang="en-US" sz="1000" i="1" dirty="0">
                <a:latin typeface="Tahoma" pitchFamily="34" charset="0"/>
                <a:cs typeface="Tahoma" pitchFamily="34" charset="0"/>
              </a:rPr>
              <a:t>Mr. </a:t>
            </a:r>
            <a:r>
              <a:rPr lang="en-US" sz="1000" i="1" dirty="0" err="1">
                <a:latin typeface="Tahoma" pitchFamily="34" charset="0"/>
                <a:cs typeface="Tahoma" pitchFamily="34" charset="0"/>
              </a:rPr>
              <a:t>Naveen</a:t>
            </a:r>
            <a:r>
              <a:rPr lang="en-US" sz="1000" i="1" dirty="0">
                <a:latin typeface="Tahoma" pitchFamily="34" charset="0"/>
                <a:cs typeface="Tahoma" pitchFamily="34" charset="0"/>
              </a:rPr>
              <a:t> </a:t>
            </a:r>
            <a:r>
              <a:rPr lang="en-US" sz="1000" i="1" dirty="0" err="1">
                <a:latin typeface="Tahoma" pitchFamily="34" charset="0"/>
                <a:cs typeface="Tahoma" pitchFamily="34" charset="0"/>
              </a:rPr>
              <a:t>Maheshwari</a:t>
            </a:r>
            <a:r>
              <a:rPr lang="en-US" sz="1000" i="1" dirty="0">
                <a:latin typeface="Tahoma" pitchFamily="34" charset="0"/>
                <a:cs typeface="Tahoma" pitchFamily="34" charset="0"/>
              </a:rPr>
              <a:t>,  Director, Allen Career Institute, Kota</a:t>
            </a:r>
          </a:p>
        </p:txBody>
      </p:sp>
      <p:sp>
        <p:nvSpPr>
          <p:cNvPr id="19460" name="Text Box 4"/>
          <p:cNvSpPr txBox="1">
            <a:spLocks noChangeArrowheads="1"/>
          </p:cNvSpPr>
          <p:nvPr/>
        </p:nvSpPr>
        <p:spPr bwMode="auto">
          <a:xfrm>
            <a:off x="457200" y="4119563"/>
            <a:ext cx="7712075" cy="579437"/>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n-US" sz="1000" dirty="0">
                <a:latin typeface="Tahoma" pitchFamily="34" charset="0"/>
                <a:cs typeface="Tahoma" pitchFamily="34" charset="0"/>
              </a:rPr>
              <a:t>We have tried every type of advertising for the campaigns from TV to Print to Outdoors. </a:t>
            </a:r>
            <a:r>
              <a:rPr lang="en-US" sz="1000" dirty="0" err="1">
                <a:latin typeface="Tahoma" pitchFamily="34" charset="0"/>
                <a:cs typeface="Tahoma" pitchFamily="34" charset="0"/>
              </a:rPr>
              <a:t>IndiaResults.Com</a:t>
            </a:r>
            <a:r>
              <a:rPr lang="en-US" sz="1000" dirty="0">
                <a:latin typeface="Tahoma" pitchFamily="34" charset="0"/>
                <a:cs typeface="Tahoma" pitchFamily="34" charset="0"/>
              </a:rPr>
              <a:t> has given us the best deal and the most targeted response out of  all of our advertising efforts. You provide great prices and better results.</a:t>
            </a:r>
          </a:p>
          <a:p>
            <a:pPr algn="r">
              <a:spcBef>
                <a:spcPct val="20000"/>
              </a:spcBef>
              <a:buClr>
                <a:schemeClr val="bg2"/>
              </a:buClr>
              <a:buSzPct val="70000"/>
              <a:buFont typeface="Wingdings" pitchFamily="2" charset="2"/>
              <a:buNone/>
            </a:pPr>
            <a:r>
              <a:rPr lang="en-US" sz="1000" i="1" dirty="0">
                <a:latin typeface="Tahoma" pitchFamily="34" charset="0"/>
                <a:cs typeface="Tahoma" pitchFamily="34" charset="0"/>
              </a:rPr>
              <a:t>Ms. </a:t>
            </a:r>
            <a:r>
              <a:rPr lang="en-US" sz="1000" i="1" dirty="0" err="1">
                <a:latin typeface="Tahoma" pitchFamily="34" charset="0"/>
                <a:cs typeface="Tahoma" pitchFamily="34" charset="0"/>
              </a:rPr>
              <a:t>Archana</a:t>
            </a:r>
            <a:r>
              <a:rPr lang="en-US" sz="1000" i="1" dirty="0">
                <a:latin typeface="Tahoma" pitchFamily="34" charset="0"/>
                <a:cs typeface="Tahoma" pitchFamily="34" charset="0"/>
              </a:rPr>
              <a:t> </a:t>
            </a:r>
            <a:r>
              <a:rPr lang="en-US" sz="1000" i="1" dirty="0" err="1">
                <a:latin typeface="Tahoma" pitchFamily="34" charset="0"/>
                <a:cs typeface="Tahoma" pitchFamily="34" charset="0"/>
              </a:rPr>
              <a:t>Sehgal</a:t>
            </a:r>
            <a:r>
              <a:rPr lang="en-US" sz="1000" i="1" dirty="0">
                <a:latin typeface="Tahoma" pitchFamily="34" charset="0"/>
                <a:cs typeface="Tahoma" pitchFamily="34" charset="0"/>
              </a:rPr>
              <a:t>, Director (Brand-development), Lovely Professional University, Punjab</a:t>
            </a:r>
          </a:p>
        </p:txBody>
      </p:sp>
      <p:sp>
        <p:nvSpPr>
          <p:cNvPr id="19461" name="Text Box 5"/>
          <p:cNvSpPr txBox="1">
            <a:spLocks noChangeArrowheads="1"/>
          </p:cNvSpPr>
          <p:nvPr/>
        </p:nvSpPr>
        <p:spPr bwMode="auto">
          <a:xfrm>
            <a:off x="457200" y="1452563"/>
            <a:ext cx="7712075" cy="884237"/>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n-US" sz="1000">
                <a:latin typeface="Tahoma" pitchFamily="34" charset="0"/>
                <a:cs typeface="Tahoma" pitchFamily="34" charset="0"/>
              </a:rPr>
              <a:t>As a new Institute, It is imperative that we advertise online effectively. In developing our presence on the IndiaResults.Com web site, we have experienced extremely courteous, efficient and responsible customer service from the IndiaResults team. Further once our presence was established, we had an impressive number of enquiries. Beyond sheer volume, the inquiry information was forwarded to us in a very timely and succinct manner. The pleasurable process has yielded excellent results.</a:t>
            </a:r>
          </a:p>
          <a:p>
            <a:pPr algn="r">
              <a:spcBef>
                <a:spcPct val="20000"/>
              </a:spcBef>
              <a:buClr>
                <a:schemeClr val="bg2"/>
              </a:buClr>
              <a:buSzPct val="70000"/>
              <a:buFont typeface="Wingdings" pitchFamily="2" charset="2"/>
              <a:buNone/>
            </a:pPr>
            <a:r>
              <a:rPr lang="en-US" sz="1000" i="1">
                <a:latin typeface="Tahoma" pitchFamily="34" charset="0"/>
                <a:cs typeface="Tahoma" pitchFamily="34" charset="0"/>
              </a:rPr>
              <a:t>Dr. Nagesh Bhandarii, Chariman, Ahemdabad Aviation and Aeronautics Ltd, Ahemdabad </a:t>
            </a:r>
          </a:p>
        </p:txBody>
      </p:sp>
      <p:sp>
        <p:nvSpPr>
          <p:cNvPr id="19462" name="Text Box 6"/>
          <p:cNvSpPr txBox="1">
            <a:spLocks noChangeArrowheads="1"/>
          </p:cNvSpPr>
          <p:nvPr/>
        </p:nvSpPr>
        <p:spPr bwMode="auto">
          <a:xfrm>
            <a:off x="457200" y="4729163"/>
            <a:ext cx="7712075" cy="884237"/>
          </a:xfrm>
          <a:prstGeom prst="rect">
            <a:avLst/>
          </a:prstGeom>
          <a:noFill/>
          <a:ln w="9525">
            <a:noFill/>
            <a:miter lim="800000"/>
            <a:headEnd/>
            <a:tailEnd/>
          </a:ln>
        </p:spPr>
        <p:txBody>
          <a:bodyPr>
            <a:spAutoFit/>
          </a:bodyPr>
          <a:lstStyle/>
          <a:p>
            <a:pPr>
              <a:spcBef>
                <a:spcPct val="20000"/>
              </a:spcBef>
              <a:buClr>
                <a:schemeClr val="bg2"/>
              </a:buClr>
              <a:buSzPct val="70000"/>
              <a:buFont typeface="Wingdings" pitchFamily="2" charset="2"/>
              <a:buNone/>
            </a:pPr>
            <a:r>
              <a:rPr lang="en-US" sz="1000">
                <a:latin typeface="Tahoma" pitchFamily="34" charset="0"/>
                <a:cs typeface="Tahoma" pitchFamily="34" charset="0"/>
              </a:rPr>
              <a:t>JECRC offers Masters and Bachelor courses in a range of areas. Our students are serious about their careers and serious about getting ahead. IndiaResults.Com provided an economical and efficient way for JECRC to reach out to diverse constituency of career minded focused students. Last year alone we received thousands of quality leads. We would have no hesitation in encouraging potential advertisers to use IndiaResults.Com as a result of our experience.</a:t>
            </a:r>
          </a:p>
          <a:p>
            <a:pPr algn="r">
              <a:spcBef>
                <a:spcPct val="20000"/>
              </a:spcBef>
              <a:buClr>
                <a:schemeClr val="bg2"/>
              </a:buClr>
              <a:buSzPct val="70000"/>
              <a:buFont typeface="Wingdings" pitchFamily="2" charset="2"/>
              <a:buNone/>
            </a:pPr>
            <a:r>
              <a:rPr lang="en-US" sz="1000" i="1">
                <a:latin typeface="Tahoma" pitchFamily="34" charset="0"/>
                <a:cs typeface="Tahoma" pitchFamily="34" charset="0"/>
              </a:rPr>
              <a:t>Mr. Amit Agarwal,  Director, JECRC, Jaipur</a:t>
            </a:r>
          </a:p>
        </p:txBody>
      </p:sp>
      <p:sp>
        <p:nvSpPr>
          <p:cNvPr id="19463" name="Rectangle 7"/>
          <p:cNvSpPr>
            <a:spLocks noChangeArrowheads="1"/>
          </p:cNvSpPr>
          <p:nvPr/>
        </p:nvSpPr>
        <p:spPr bwMode="auto">
          <a:xfrm>
            <a:off x="381000" y="441325"/>
            <a:ext cx="66294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Advertiser testimonials</a:t>
            </a:r>
            <a:endParaRPr lang="en-US" sz="2400">
              <a:solidFill>
                <a:srgbClr val="1373A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463"/>
                                        </p:tgtEl>
                                        <p:attrNameLst>
                                          <p:attrName>style.visibility</p:attrName>
                                        </p:attrNameLst>
                                      </p:cBhvr>
                                      <p:to>
                                        <p:strVal val="visible"/>
                                      </p:to>
                                    </p:set>
                                    <p:animEffect transition="in" filter="blinds(horizontal)">
                                      <p:cBhvr>
                                        <p:cTn id="7" dur="1000"/>
                                        <p:tgtEl>
                                          <p:spTgt spid="19463"/>
                                        </p:tgtEl>
                                      </p:cBhvr>
                                    </p:animEffect>
                                  </p:childTnLst>
                                </p:cTn>
                              </p:par>
                            </p:childTnLst>
                          </p:cTn>
                        </p:par>
                        <p:par>
                          <p:cTn id="8" fill="hold" nodeType="afterGroup">
                            <p:stCondLst>
                              <p:cond delay="1000"/>
                            </p:stCondLst>
                            <p:childTnLst>
                              <p:par>
                                <p:cTn id="9" presetID="9" presetClass="entr" presetSubtype="0" fill="hold" grpId="0" nodeType="afterEffect">
                                  <p:stCondLst>
                                    <p:cond delay="0"/>
                                  </p:stCondLst>
                                  <p:childTnLst>
                                    <p:set>
                                      <p:cBhvr>
                                        <p:cTn id="10" dur="1" fill="hold">
                                          <p:stCondLst>
                                            <p:cond delay="0"/>
                                          </p:stCondLst>
                                        </p:cTn>
                                        <p:tgtEl>
                                          <p:spTgt spid="19458"/>
                                        </p:tgtEl>
                                        <p:attrNameLst>
                                          <p:attrName>style.visibility</p:attrName>
                                        </p:attrNameLst>
                                      </p:cBhvr>
                                      <p:to>
                                        <p:strVal val="visible"/>
                                      </p:to>
                                    </p:set>
                                    <p:animEffect transition="in" filter="dissolve">
                                      <p:cBhvr>
                                        <p:cTn id="11" dur="1000"/>
                                        <p:tgtEl>
                                          <p:spTgt spid="19458"/>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19459"/>
                                        </p:tgtEl>
                                        <p:attrNameLst>
                                          <p:attrName>style.visibility</p:attrName>
                                        </p:attrNameLst>
                                      </p:cBhvr>
                                      <p:to>
                                        <p:strVal val="visible"/>
                                      </p:to>
                                    </p:set>
                                    <p:animEffect transition="in" filter="dissolve">
                                      <p:cBhvr>
                                        <p:cTn id="14" dur="1000"/>
                                        <p:tgtEl>
                                          <p:spTgt spid="19459"/>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19460"/>
                                        </p:tgtEl>
                                        <p:attrNameLst>
                                          <p:attrName>style.visibility</p:attrName>
                                        </p:attrNameLst>
                                      </p:cBhvr>
                                      <p:to>
                                        <p:strVal val="visible"/>
                                      </p:to>
                                    </p:set>
                                    <p:animEffect transition="in" filter="dissolve">
                                      <p:cBhvr>
                                        <p:cTn id="17" dur="1000"/>
                                        <p:tgtEl>
                                          <p:spTgt spid="19460"/>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9461"/>
                                        </p:tgtEl>
                                        <p:attrNameLst>
                                          <p:attrName>style.visibility</p:attrName>
                                        </p:attrNameLst>
                                      </p:cBhvr>
                                      <p:to>
                                        <p:strVal val="visible"/>
                                      </p:to>
                                    </p:set>
                                    <p:animEffect transition="in" filter="dissolve">
                                      <p:cBhvr>
                                        <p:cTn id="20" dur="1000"/>
                                        <p:tgtEl>
                                          <p:spTgt spid="19461"/>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9462"/>
                                        </p:tgtEl>
                                        <p:attrNameLst>
                                          <p:attrName>style.visibility</p:attrName>
                                        </p:attrNameLst>
                                      </p:cBhvr>
                                      <p:to>
                                        <p:strVal val="visible"/>
                                      </p:to>
                                    </p:set>
                                    <p:animEffect transition="in" filter="dissolve">
                                      <p:cBhvr>
                                        <p:cTn id="23" dur="10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p:bldP spid="19460" grpId="0"/>
      <p:bldP spid="19461" grpId="0"/>
      <p:bldP spid="19462" grpId="0"/>
      <p:bldP spid="19463"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381000" y="441325"/>
            <a:ext cx="2667000" cy="70802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a:t>
            </a:r>
          </a:p>
        </p:txBody>
      </p:sp>
      <p:sp>
        <p:nvSpPr>
          <p:cNvPr id="4099" name="Rectangle 3"/>
          <p:cNvSpPr>
            <a:spLocks noChangeArrowheads="1"/>
          </p:cNvSpPr>
          <p:nvPr/>
        </p:nvSpPr>
        <p:spPr bwMode="auto">
          <a:xfrm>
            <a:off x="381000" y="1365250"/>
            <a:ext cx="8229600" cy="701675"/>
          </a:xfrm>
          <a:prstGeom prst="rect">
            <a:avLst/>
          </a:prstGeom>
          <a:noFill/>
          <a:ln w="9525">
            <a:noFill/>
            <a:miter lim="800000"/>
            <a:headEnd/>
            <a:tailEnd/>
          </a:ln>
        </p:spPr>
        <p:txBody>
          <a:bodyPr>
            <a:spAutoFit/>
          </a:bodyPr>
          <a:lstStyle/>
          <a:p>
            <a:r>
              <a:rPr lang="en-US" sz="2000">
                <a:latin typeface="Tahoma" pitchFamily="34" charset="0"/>
                <a:cs typeface="Tahoma" pitchFamily="34" charset="0"/>
              </a:rPr>
              <a:t>The Largest online information media in the field of disseminating results and other career related information. </a:t>
            </a:r>
          </a:p>
        </p:txBody>
      </p:sp>
      <p:sp>
        <p:nvSpPr>
          <p:cNvPr id="4100" name="Rectangle 4"/>
          <p:cNvSpPr>
            <a:spLocks noChangeArrowheads="1"/>
          </p:cNvSpPr>
          <p:nvPr/>
        </p:nvSpPr>
        <p:spPr bwMode="auto">
          <a:xfrm>
            <a:off x="1676400" y="2209800"/>
            <a:ext cx="5029200" cy="35052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None/>
            </a:pPr>
            <a:r>
              <a:rPr lang="en-US">
                <a:latin typeface="Tahoma" pitchFamily="34" charset="0"/>
                <a:cs typeface="Tahoma" pitchFamily="34" charset="0"/>
              </a:rPr>
              <a:t>Publishing results for</a:t>
            </a:r>
            <a:r>
              <a:rPr lang="en-US" sz="1600">
                <a:latin typeface="Tahoma" pitchFamily="34" charset="0"/>
                <a:cs typeface="Tahoma" pitchFamily="34" charset="0"/>
              </a:rPr>
              <a:t> </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School Boards</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Universities</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National and state competitive entrance exams</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Engineering</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Medical</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Management</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Pharmacy</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MCA</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B. Ed. …</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Recruitment Examinations</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Railway Recruitment Boards</a:t>
            </a:r>
          </a:p>
          <a:p>
            <a:pPr marL="1377950" lvl="2" indent="-468313">
              <a:spcBef>
                <a:spcPct val="20000"/>
              </a:spcBef>
              <a:buClr>
                <a:schemeClr val="bg2"/>
              </a:buClr>
              <a:buSzPct val="70000"/>
              <a:buFont typeface="Wingdings" pitchFamily="2" charset="2"/>
              <a:buChar char="o"/>
            </a:pPr>
            <a:r>
              <a:rPr lang="en-US" sz="1200">
                <a:latin typeface="Tahoma" pitchFamily="34" charset="0"/>
                <a:cs typeface="Tahoma" pitchFamily="34" charset="0"/>
              </a:rPr>
              <a:t>Public Service Commissions …</a:t>
            </a:r>
          </a:p>
          <a:p>
            <a:pPr marL="1377950" lvl="2" indent="-468313">
              <a:spcBef>
                <a:spcPct val="20000"/>
              </a:spcBef>
              <a:buClr>
                <a:schemeClr val="bg2"/>
              </a:buClr>
              <a:buSzPct val="70000"/>
              <a:buFont typeface="Wingdings" pitchFamily="2" charset="2"/>
              <a:buNone/>
            </a:pPr>
            <a:endParaRPr lang="en-US" sz="1200">
              <a:latin typeface="Times"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linds(horizontal)">
                                      <p:cBhvr>
                                        <p:cTn id="7" dur="1000"/>
                                        <p:tgtEl>
                                          <p:spTgt spid="4098"/>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4099"/>
                                        </p:tgtEl>
                                        <p:attrNameLst>
                                          <p:attrName>style.visibility</p:attrName>
                                        </p:attrNameLst>
                                      </p:cBhvr>
                                      <p:to>
                                        <p:strVal val="visible"/>
                                      </p:to>
                                    </p:set>
                                    <p:animEffect transition="in" filter="slide(fromRight)">
                                      <p:cBhvr>
                                        <p:cTn id="11" dur="500"/>
                                        <p:tgtEl>
                                          <p:spTgt spid="4099"/>
                                        </p:tgtEl>
                                      </p:cBhvr>
                                    </p:animEffect>
                                  </p:childTnLst>
                                </p:cTn>
                              </p:par>
                            </p:childTnLst>
                          </p:cTn>
                        </p:par>
                        <p:par>
                          <p:cTn id="12" fill="hold" nodeType="afterGroup">
                            <p:stCondLst>
                              <p:cond delay="1500"/>
                            </p:stCondLst>
                            <p:childTnLst>
                              <p:par>
                                <p:cTn id="13" presetID="12" presetClass="entr" presetSubtype="2" fill="hold" grpId="0" nodeType="after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slide(fromRight)">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autoUpdateAnimBg="0"/>
      <p:bldP spid="4099" grpId="0" autoUpdateAnimBg="0"/>
      <p:bldP spid="4100"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752600" y="4267200"/>
            <a:ext cx="5473700" cy="579438"/>
          </a:xfrm>
          <a:prstGeom prst="rect">
            <a:avLst/>
          </a:prstGeom>
          <a:noFill/>
          <a:ln w="9525">
            <a:noFill/>
            <a:miter lim="800000"/>
            <a:headEnd/>
            <a:tailEnd/>
          </a:ln>
        </p:spPr>
        <p:txBody>
          <a:bodyPr>
            <a:spAutoFit/>
          </a:bodyPr>
          <a:lstStyle/>
          <a:p>
            <a:pPr algn="ctr">
              <a:spcBef>
                <a:spcPct val="20000"/>
              </a:spcBef>
              <a:buClr>
                <a:schemeClr val="bg2"/>
              </a:buClr>
              <a:buSzPct val="70000"/>
              <a:buFont typeface="Wingdings" pitchFamily="2" charset="2"/>
              <a:buNone/>
            </a:pPr>
            <a:r>
              <a:rPr lang="en-US" sz="3200">
                <a:latin typeface="Tahoma" pitchFamily="34" charset="0"/>
                <a:cs typeface="Tahoma" pitchFamily="34" charset="0"/>
              </a:rPr>
              <a:t>Advertising Options</a:t>
            </a:r>
          </a:p>
        </p:txBody>
      </p:sp>
      <p:pic>
        <p:nvPicPr>
          <p:cNvPr id="20483" name="Picture 3" descr="logo"/>
          <p:cNvPicPr>
            <a:picLocks noChangeAspect="1" noChangeArrowheads="1"/>
          </p:cNvPicPr>
          <p:nvPr/>
        </p:nvPicPr>
        <p:blipFill>
          <a:blip r:embed="rId3" cstate="print"/>
          <a:srcRect/>
          <a:stretch>
            <a:fillRect/>
          </a:stretch>
        </p:blipFill>
        <p:spPr bwMode="auto">
          <a:xfrm>
            <a:off x="2971800" y="2286000"/>
            <a:ext cx="2998788" cy="15255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blinds(horizontal)">
                                      <p:cBhvr>
                                        <p:cTn id="7" dur="1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2209800"/>
            <a:ext cx="3657600" cy="2209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Fixed Location Banners</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Rotational Banners</a:t>
            </a:r>
          </a:p>
          <a:p>
            <a:pPr marL="1377950" lvl="2" indent="-468313">
              <a:spcBef>
                <a:spcPct val="20000"/>
              </a:spcBef>
              <a:buClr>
                <a:schemeClr val="bg2"/>
              </a:buClr>
              <a:buSzPct val="70000"/>
              <a:buFont typeface="Wingdings" pitchFamily="2" charset="2"/>
              <a:buNone/>
            </a:pPr>
            <a:r>
              <a:rPr lang="en-US" sz="1200">
                <a:latin typeface="Tahoma" pitchFamily="34" charset="0"/>
                <a:cs typeface="Tahoma" pitchFamily="34" charset="0"/>
              </a:rPr>
              <a:t>(CPM / CPC campaigns)</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Text Advertisements</a:t>
            </a:r>
          </a:p>
          <a:p>
            <a:pPr marL="1377950" lvl="2" indent="-468313">
              <a:spcBef>
                <a:spcPct val="20000"/>
              </a:spcBef>
              <a:buClr>
                <a:schemeClr val="bg2"/>
              </a:buClr>
              <a:buSzPct val="70000"/>
              <a:buFont typeface="Wingdings" pitchFamily="2" charset="2"/>
              <a:buNone/>
            </a:pPr>
            <a:r>
              <a:rPr lang="en-US" sz="1200">
                <a:latin typeface="Tahoma" pitchFamily="34" charset="0"/>
                <a:cs typeface="Tahoma" pitchFamily="34" charset="0"/>
              </a:rPr>
              <a:t>(Fixed and rotational (Marquee))</a:t>
            </a:r>
          </a:p>
          <a:p>
            <a:pPr marL="908050" lvl="1" indent="-436563">
              <a:spcBef>
                <a:spcPct val="20000"/>
              </a:spcBef>
              <a:buClr>
                <a:schemeClr val="bg2"/>
              </a:buClr>
              <a:buSzPct val="70000"/>
              <a:buFont typeface="Wingdings" pitchFamily="2" charset="2"/>
              <a:buChar char="o"/>
            </a:pPr>
            <a:r>
              <a:rPr lang="en-US" sz="1600">
                <a:latin typeface="Tahoma" pitchFamily="34" charset="0"/>
                <a:cs typeface="Tahoma" pitchFamily="34" charset="0"/>
              </a:rPr>
              <a:t>Mailers to registered user base </a:t>
            </a:r>
          </a:p>
          <a:p>
            <a:pPr marL="1377950" lvl="2" indent="-468313">
              <a:spcBef>
                <a:spcPct val="20000"/>
              </a:spcBef>
              <a:buClr>
                <a:schemeClr val="bg2"/>
              </a:buClr>
              <a:buSzPct val="70000"/>
              <a:buFont typeface="Wingdings" pitchFamily="2" charset="2"/>
              <a:buNone/>
            </a:pPr>
            <a:r>
              <a:rPr lang="en-US" sz="1200">
                <a:latin typeface="Tahoma" pitchFamily="34" charset="0"/>
                <a:cs typeface="Tahoma" pitchFamily="34" charset="0"/>
              </a:rPr>
              <a:t>(1,55,000+ and increasing)</a:t>
            </a:r>
          </a:p>
        </p:txBody>
      </p:sp>
      <p:sp>
        <p:nvSpPr>
          <p:cNvPr id="21507" name="Rectangle 3"/>
          <p:cNvSpPr>
            <a:spLocks noChangeArrowheads="1"/>
          </p:cNvSpPr>
          <p:nvPr/>
        </p:nvSpPr>
        <p:spPr bwMode="auto">
          <a:xfrm>
            <a:off x="381000" y="441325"/>
            <a:ext cx="50292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Options</a:t>
            </a:r>
            <a:endParaRPr lang="en-US" sz="2400">
              <a:solidFill>
                <a:srgbClr val="1373A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1000"/>
                                        <p:tgtEl>
                                          <p:spTgt spid="21507"/>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21506"/>
                                        </p:tgtEl>
                                        <p:attrNameLst>
                                          <p:attrName>style.visibility</p:attrName>
                                        </p:attrNameLst>
                                      </p:cBhvr>
                                      <p:to>
                                        <p:strVal val="visible"/>
                                      </p:to>
                                    </p:set>
                                    <p:animEffect transition="in" filter="slide(fromRight)">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2209800"/>
            <a:ext cx="2514600" cy="2209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endParaRPr lang="en-US" sz="1200">
              <a:latin typeface="Tahoma" pitchFamily="34" charset="0"/>
              <a:cs typeface="Tahoma" pitchFamily="34" charset="0"/>
            </a:endParaRPr>
          </a:p>
        </p:txBody>
      </p:sp>
      <p:sp>
        <p:nvSpPr>
          <p:cNvPr id="21507" name="Rectangle 3"/>
          <p:cNvSpPr>
            <a:spLocks noChangeArrowheads="1"/>
          </p:cNvSpPr>
          <p:nvPr/>
        </p:nvSpPr>
        <p:spPr bwMode="auto">
          <a:xfrm>
            <a:off x="381000" y="441325"/>
            <a:ext cx="50292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Options</a:t>
            </a:r>
            <a:endParaRPr lang="en-US" sz="2400">
              <a:solidFill>
                <a:srgbClr val="1373A2"/>
              </a:solidFill>
              <a:latin typeface="Tahoma" pitchFamily="34" charset="0"/>
              <a:cs typeface="Tahoma" pitchFamily="34" charset="0"/>
            </a:endParaRPr>
          </a:p>
        </p:txBody>
      </p:sp>
      <p:pic>
        <p:nvPicPr>
          <p:cNvPr id="22532" name="Picture 3" descr="India_map.jpg"/>
          <p:cNvPicPr>
            <a:picLocks noChangeAspect="1"/>
          </p:cNvPicPr>
          <p:nvPr/>
        </p:nvPicPr>
        <p:blipFill>
          <a:blip r:embed="rId2"/>
          <a:stretch>
            <a:fillRect/>
          </a:stretch>
        </p:blipFill>
        <p:spPr bwMode="auto">
          <a:xfrm>
            <a:off x="3962400" y="1069290"/>
            <a:ext cx="4495800" cy="4768632"/>
          </a:xfrm>
          <a:prstGeom prst="rect">
            <a:avLst/>
          </a:prstGeom>
          <a:noFill/>
          <a:ln w="9525">
            <a:noFill/>
            <a:miter lim="800000"/>
            <a:headEnd/>
            <a:tailEnd/>
          </a:ln>
        </p:spPr>
      </p:pic>
      <p:sp>
        <p:nvSpPr>
          <p:cNvPr id="22533" name="TextBox 4"/>
          <p:cNvSpPr txBox="1">
            <a:spLocks noChangeArrowheads="1"/>
          </p:cNvSpPr>
          <p:nvPr/>
        </p:nvSpPr>
        <p:spPr bwMode="auto">
          <a:xfrm>
            <a:off x="685800" y="1828800"/>
            <a:ext cx="2895600" cy="2354491"/>
          </a:xfrm>
          <a:prstGeom prst="rect">
            <a:avLst/>
          </a:prstGeom>
          <a:noFill/>
          <a:ln w="9525">
            <a:noFill/>
            <a:miter lim="800000"/>
            <a:headEnd/>
            <a:tailEnd/>
          </a:ln>
        </p:spPr>
        <p:txBody>
          <a:bodyPr>
            <a:spAutoFit/>
          </a:bodyPr>
          <a:lstStyle/>
          <a:p>
            <a:r>
              <a:rPr lang="en-US" dirty="0">
                <a:latin typeface="Tahoma" pitchFamily="34" charset="0"/>
                <a:cs typeface="Tahoma" pitchFamily="34" charset="0"/>
              </a:rPr>
              <a:t>Regional Home Pages:-</a:t>
            </a:r>
          </a:p>
          <a:p>
            <a:endParaRPr lang="en-US" dirty="0">
              <a:latin typeface="Tahoma" pitchFamily="34" charset="0"/>
              <a:cs typeface="Tahoma" pitchFamily="34" charset="0"/>
            </a:endParaRPr>
          </a:p>
          <a:p>
            <a:pPr lvl="1" indent="-457200">
              <a:spcAft>
                <a:spcPts val="600"/>
              </a:spcAft>
              <a:buFont typeface="Wingdings" pitchFamily="2" charset="2"/>
              <a:buChar char="ü"/>
            </a:pPr>
            <a:r>
              <a:rPr lang="en-US" sz="1600" dirty="0">
                <a:latin typeface="Tahoma" pitchFamily="34" charset="0"/>
                <a:cs typeface="Tahoma" pitchFamily="34" charset="0"/>
              </a:rPr>
              <a:t>Enhanced visitor experience</a:t>
            </a:r>
          </a:p>
          <a:p>
            <a:pPr lvl="1" indent="-457200">
              <a:spcAft>
                <a:spcPts val="600"/>
              </a:spcAft>
              <a:buFont typeface="Wingdings" pitchFamily="2" charset="2"/>
              <a:buChar char="ü"/>
            </a:pPr>
            <a:r>
              <a:rPr lang="en-US" sz="1600" dirty="0">
                <a:latin typeface="Tahoma" pitchFamily="34" charset="0"/>
                <a:cs typeface="Tahoma" pitchFamily="34" charset="0"/>
              </a:rPr>
              <a:t>Better geo-graphical targeting</a:t>
            </a:r>
          </a:p>
          <a:p>
            <a:pPr lvl="1" indent="-457200">
              <a:spcAft>
                <a:spcPts val="600"/>
              </a:spcAft>
              <a:buFont typeface="Wingdings" pitchFamily="2" charset="2"/>
              <a:buChar char="ü"/>
            </a:pPr>
            <a:r>
              <a:rPr lang="en-US" sz="1600" dirty="0">
                <a:latin typeface="Tahoma" pitchFamily="34" charset="0"/>
                <a:cs typeface="Tahoma" pitchFamily="34" charset="0"/>
              </a:rPr>
              <a:t>Better conversion rate</a:t>
            </a:r>
          </a:p>
          <a:p>
            <a:pPr lvl="1" indent="-457200">
              <a:spcAft>
                <a:spcPts val="600"/>
              </a:spcAft>
              <a:buFont typeface="Wingdings" pitchFamily="2" charset="2"/>
              <a:buChar char="ü"/>
            </a:pPr>
            <a:r>
              <a:rPr lang="en-US" sz="1600" dirty="0">
                <a:latin typeface="Tahoma" pitchFamily="34" charset="0"/>
                <a:cs typeface="Tahoma" pitchFamily="34" charset="0"/>
              </a:rPr>
              <a:t>Better value for </a:t>
            </a:r>
            <a:r>
              <a:rPr lang="en-US" sz="1600" dirty="0" smtClean="0">
                <a:latin typeface="Tahoma" pitchFamily="34" charset="0"/>
                <a:cs typeface="Tahoma" pitchFamily="34" charset="0"/>
              </a:rPr>
              <a:t>money</a:t>
            </a:r>
            <a:endParaRPr lang="en-US" sz="1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1000"/>
                                        <p:tgtEl>
                                          <p:spTgt spid="21507"/>
                                        </p:tgtEl>
                                      </p:cBhvr>
                                    </p:animEffect>
                                  </p:childTnLst>
                                </p:cTn>
                              </p:par>
                            </p:childTnLst>
                          </p:cTn>
                        </p:par>
                        <p:par>
                          <p:cTn id="8" fill="hold" nodeType="afterGroup">
                            <p:stCondLst>
                              <p:cond delay="1000"/>
                            </p:stCondLst>
                            <p:childTnLst>
                              <p:par>
                                <p:cTn id="9" presetID="12" presetClass="entr" presetSubtype="2" fill="hold" grpId="0" nodeType="afterEffect" nodePh="1">
                                  <p:stCondLst>
                                    <p:cond delay="0"/>
                                  </p:stCondLst>
                                  <p:endCondLst>
                                    <p:cond evt="begin" delay="0">
                                      <p:tn val="9"/>
                                    </p:cond>
                                  </p:endCondLst>
                                  <p:childTnLst>
                                    <p:set>
                                      <p:cBhvr>
                                        <p:cTn id="10" dur="1" fill="hold">
                                          <p:stCondLst>
                                            <p:cond delay="0"/>
                                          </p:stCondLst>
                                        </p:cTn>
                                        <p:tgtEl>
                                          <p:spTgt spid="21506"/>
                                        </p:tgtEl>
                                        <p:attrNameLst>
                                          <p:attrName>style.visibility</p:attrName>
                                        </p:attrNameLst>
                                      </p:cBhvr>
                                      <p:to>
                                        <p:strVal val="visible"/>
                                      </p:to>
                                    </p:set>
                                    <p:animEffect transition="in" filter="slide(fromRight)">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2209800"/>
            <a:ext cx="2514600" cy="2209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endParaRPr lang="en-US" sz="1200">
              <a:latin typeface="Tahoma" pitchFamily="34" charset="0"/>
              <a:cs typeface="Tahoma" pitchFamily="34" charset="0"/>
            </a:endParaRPr>
          </a:p>
        </p:txBody>
      </p:sp>
      <p:sp>
        <p:nvSpPr>
          <p:cNvPr id="21507" name="Rectangle 3"/>
          <p:cNvSpPr>
            <a:spLocks noChangeArrowheads="1"/>
          </p:cNvSpPr>
          <p:nvPr/>
        </p:nvSpPr>
        <p:spPr bwMode="auto">
          <a:xfrm>
            <a:off x="381000" y="441325"/>
            <a:ext cx="50292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Options</a:t>
            </a:r>
            <a:endParaRPr lang="en-US" sz="2400">
              <a:solidFill>
                <a:srgbClr val="1373A2"/>
              </a:solidFill>
              <a:latin typeface="Tahoma" pitchFamily="34" charset="0"/>
              <a:cs typeface="Tahoma" pitchFamily="34" charset="0"/>
            </a:endParaRPr>
          </a:p>
        </p:txBody>
      </p:sp>
      <p:pic>
        <p:nvPicPr>
          <p:cNvPr id="23556" name="Picture 6"/>
          <p:cNvPicPr>
            <a:picLocks noChangeAspect="1"/>
          </p:cNvPicPr>
          <p:nvPr/>
        </p:nvPicPr>
        <p:blipFill>
          <a:blip r:embed="rId2"/>
          <a:stretch>
            <a:fillRect/>
          </a:stretch>
        </p:blipFill>
        <p:spPr bwMode="auto">
          <a:xfrm>
            <a:off x="4349712" y="2230802"/>
            <a:ext cx="4597476" cy="2777396"/>
          </a:xfrm>
          <a:prstGeom prst="rect">
            <a:avLst/>
          </a:prstGeom>
          <a:noFill/>
          <a:ln w="9525">
            <a:noFill/>
            <a:miter lim="800000"/>
            <a:headEnd/>
            <a:tailEnd/>
          </a:ln>
        </p:spPr>
      </p:pic>
      <p:graphicFrame>
        <p:nvGraphicFramePr>
          <p:cNvPr id="9" name="Table 8"/>
          <p:cNvGraphicFramePr>
            <a:graphicFrameLocks noGrp="1"/>
          </p:cNvGraphicFramePr>
          <p:nvPr/>
        </p:nvGraphicFramePr>
        <p:xfrm>
          <a:off x="685800" y="2057400"/>
          <a:ext cx="3505200" cy="3103245"/>
        </p:xfrm>
        <a:graphic>
          <a:graphicData uri="http://schemas.openxmlformats.org/drawingml/2006/table">
            <a:tbl>
              <a:tblPr/>
              <a:tblGrid>
                <a:gridCol w="1100609"/>
                <a:gridCol w="2404591"/>
              </a:tblGrid>
              <a:tr h="200025">
                <a:tc gridSpan="2">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Regional Break-up</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Delhi NCR</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National Capital Region</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900">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East</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Calibri"/>
                        </a:rPr>
                        <a:t>Arunachal Pradesh, Assam, Bihar, Jharkhand, Manipur, Meghalaya, Mizoram, Nagaland, Orissa, Sikkim, Tripura, West Bengal, Andaman &amp; Nicobar Islands</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MP &amp; Chhatisgarh</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Madhya Pradesh, Chhatisgarh</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North</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Haryana, Himachal Pradesh, Jammu &amp; Kashmir, Punjab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Rajasthan</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Rajasthan</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South</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Andhra Pradesh, Karnataka, Kerala, Pondicherry, Tamil Nadu, Lakshadweep</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UP &amp; UK</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Uttar Pradesh, Uttarakhand</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West</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a:solidFill>
                            <a:srgbClr val="000000"/>
                          </a:solidFill>
                          <a:latin typeface="Calibri"/>
                          <a:ea typeface="Times New Roman"/>
                          <a:cs typeface="Calibri"/>
                        </a:rPr>
                        <a:t>Goa, Gujarat, Maharashtra, Dadra &amp; Nagar Haveli, Daman &amp; Diu</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0025">
                <a:tc>
                  <a:txBody>
                    <a:bodyPr/>
                    <a:lstStyle/>
                    <a:p>
                      <a:pPr marL="0" marR="0" indent="127635">
                        <a:lnSpc>
                          <a:spcPct val="115000"/>
                        </a:lnSpc>
                        <a:spcBef>
                          <a:spcPts val="0"/>
                        </a:spcBef>
                        <a:spcAft>
                          <a:spcPts val="0"/>
                        </a:spcAft>
                      </a:pPr>
                      <a:r>
                        <a:rPr lang="en-US" sz="1000" b="1">
                          <a:solidFill>
                            <a:srgbClr val="000000"/>
                          </a:solidFill>
                          <a:latin typeface="Calibri"/>
                          <a:ea typeface="Times New Roman"/>
                          <a:cs typeface="Calibri"/>
                        </a:rPr>
                        <a:t>International</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000" dirty="0">
                          <a:solidFill>
                            <a:srgbClr val="000000"/>
                          </a:solidFill>
                          <a:latin typeface="Calibri"/>
                          <a:ea typeface="Times New Roman"/>
                          <a:cs typeface="Calibri"/>
                        </a:rPr>
                        <a:t>All traffic generating from out side of India</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1000"/>
                                        <p:tgtEl>
                                          <p:spTgt spid="21507"/>
                                        </p:tgtEl>
                                      </p:cBhvr>
                                    </p:animEffect>
                                  </p:childTnLst>
                                </p:cTn>
                              </p:par>
                            </p:childTnLst>
                          </p:cTn>
                        </p:par>
                        <p:par>
                          <p:cTn id="8" fill="hold" nodeType="afterGroup">
                            <p:stCondLst>
                              <p:cond delay="1000"/>
                            </p:stCondLst>
                            <p:childTnLst>
                              <p:par>
                                <p:cTn id="9" presetID="12" presetClass="entr" presetSubtype="2" fill="hold" grpId="0" nodeType="afterEffect" nodePh="1">
                                  <p:stCondLst>
                                    <p:cond delay="0"/>
                                  </p:stCondLst>
                                  <p:endCondLst>
                                    <p:cond evt="begin" delay="0">
                                      <p:tn val="9"/>
                                    </p:cond>
                                  </p:endCondLst>
                                  <p:childTnLst>
                                    <p:set>
                                      <p:cBhvr>
                                        <p:cTn id="10" dur="1" fill="hold">
                                          <p:stCondLst>
                                            <p:cond delay="0"/>
                                          </p:stCondLst>
                                        </p:cTn>
                                        <p:tgtEl>
                                          <p:spTgt spid="21506"/>
                                        </p:tgtEl>
                                        <p:attrNameLst>
                                          <p:attrName>style.visibility</p:attrName>
                                        </p:attrNameLst>
                                      </p:cBhvr>
                                      <p:to>
                                        <p:strVal val="visible"/>
                                      </p:to>
                                    </p:set>
                                    <p:animEffect transition="in" filter="slide(fromRight)">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762000" y="2209800"/>
            <a:ext cx="2514600" cy="2209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endParaRPr lang="en-US" sz="1200">
              <a:latin typeface="Tahoma" pitchFamily="34" charset="0"/>
              <a:cs typeface="Tahoma" pitchFamily="34" charset="0"/>
            </a:endParaRPr>
          </a:p>
        </p:txBody>
      </p:sp>
      <p:sp>
        <p:nvSpPr>
          <p:cNvPr id="21507" name="Rectangle 3"/>
          <p:cNvSpPr>
            <a:spLocks noChangeArrowheads="1"/>
          </p:cNvSpPr>
          <p:nvPr/>
        </p:nvSpPr>
        <p:spPr bwMode="auto">
          <a:xfrm>
            <a:off x="381000" y="441325"/>
            <a:ext cx="50292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Inventory</a:t>
            </a:r>
          </a:p>
        </p:txBody>
      </p:sp>
      <p:sp>
        <p:nvSpPr>
          <p:cNvPr id="24580" name="TextBox 5"/>
          <p:cNvSpPr txBox="1">
            <a:spLocks noChangeArrowheads="1"/>
          </p:cNvSpPr>
          <p:nvPr/>
        </p:nvSpPr>
        <p:spPr bwMode="auto">
          <a:xfrm>
            <a:off x="609600" y="1219200"/>
            <a:ext cx="1544638" cy="369888"/>
          </a:xfrm>
          <a:prstGeom prst="rect">
            <a:avLst/>
          </a:prstGeom>
          <a:noFill/>
          <a:ln w="9525">
            <a:noFill/>
            <a:miter lim="800000"/>
            <a:headEnd/>
            <a:tailEnd/>
          </a:ln>
        </p:spPr>
        <p:txBody>
          <a:bodyPr wrap="none">
            <a:spAutoFit/>
          </a:bodyPr>
          <a:lstStyle/>
          <a:p>
            <a:r>
              <a:rPr lang="en-US" dirty="0">
                <a:latin typeface="Tahoma" pitchFamily="34" charset="0"/>
                <a:cs typeface="Tahoma" pitchFamily="34" charset="0"/>
              </a:rPr>
              <a:t>Home Page:-</a:t>
            </a:r>
          </a:p>
        </p:txBody>
      </p:sp>
      <p:graphicFrame>
        <p:nvGraphicFramePr>
          <p:cNvPr id="8" name="Table 7"/>
          <p:cNvGraphicFramePr>
            <a:graphicFrameLocks noGrp="1"/>
          </p:cNvGraphicFramePr>
          <p:nvPr>
            <p:extLst>
              <p:ext uri="{D42A27DB-BD31-4B8C-83A1-F6EECF244321}">
                <p14:modId xmlns:p14="http://schemas.microsoft.com/office/powerpoint/2010/main" val="91067753"/>
              </p:ext>
            </p:extLst>
          </p:nvPr>
        </p:nvGraphicFramePr>
        <p:xfrm>
          <a:off x="1600200" y="1676400"/>
          <a:ext cx="5149850" cy="1927860"/>
        </p:xfrm>
        <a:graphic>
          <a:graphicData uri="http://schemas.openxmlformats.org/drawingml/2006/table">
            <a:tbl>
              <a:tblPr/>
              <a:tblGrid>
                <a:gridCol w="457200"/>
                <a:gridCol w="2082800"/>
                <a:gridCol w="880745"/>
                <a:gridCol w="1003300"/>
                <a:gridCol w="725805"/>
              </a:tblGrid>
              <a:tr h="190500">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S No.</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Property</a:t>
                      </a:r>
                      <a:endParaRPr lang="en-US" sz="11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Location</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Specs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Max Size</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1</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2"/>
                        </a:rPr>
                        <a:t>Left Stamp</a:t>
                      </a:r>
                      <a:endParaRPr lang="en-US" sz="11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40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3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2</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3"/>
                        </a:rPr>
                        <a:t>Left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80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5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3</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4"/>
                        </a:rPr>
                        <a:t>Left Side Banner (Expandable)</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80 Px. =&gt; 300 x 80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8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4</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5"/>
                        </a:rPr>
                        <a:t>Right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Right</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200 x 100 Px. </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8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5</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6"/>
                        </a:rPr>
                        <a:t>Leader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Top</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728 x 90</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20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6</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smtClean="0">
                          <a:solidFill>
                            <a:srgbClr val="000000"/>
                          </a:solidFill>
                          <a:latin typeface="Calibri"/>
                          <a:ea typeface="Times New Roman"/>
                          <a:cs typeface="Calibri"/>
                          <a:hlinkClick r:id="rId7"/>
                        </a:rPr>
                        <a:t>Centre</a:t>
                      </a:r>
                      <a:r>
                        <a:rPr lang="en-US" sz="1100" b="1" baseline="0" dirty="0" smtClean="0">
                          <a:solidFill>
                            <a:srgbClr val="000000"/>
                          </a:solidFill>
                          <a:latin typeface="Calibri"/>
                          <a:ea typeface="Times New Roman"/>
                          <a:cs typeface="Calibri"/>
                          <a:hlinkClick r:id="rId7"/>
                        </a:rPr>
                        <a:t> </a:t>
                      </a:r>
                      <a:r>
                        <a:rPr lang="en-US" sz="1100" b="1" dirty="0" smtClean="0">
                          <a:solidFill>
                            <a:srgbClr val="000000"/>
                          </a:solidFill>
                          <a:latin typeface="Calibri"/>
                          <a:ea typeface="Times New Roman"/>
                          <a:cs typeface="Calibri"/>
                          <a:hlinkClick r:id="rId8"/>
                        </a:rPr>
                        <a:t>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smtClean="0">
                          <a:solidFill>
                            <a:srgbClr val="000000"/>
                          </a:solidFill>
                          <a:latin typeface="Calibri"/>
                          <a:ea typeface="Times New Roman"/>
                          <a:cs typeface="Calibri"/>
                        </a:rPr>
                        <a:t>Centre</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468 x 50 Px. </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12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7</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9"/>
                        </a:rPr>
                        <a:t>Magnet Strip</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Bottom</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600 x 40 Px. </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20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dirty="0">
                          <a:solidFill>
                            <a:srgbClr val="000000"/>
                          </a:solidFill>
                          <a:latin typeface="Calibri"/>
                          <a:ea typeface="Calibri"/>
                          <a:cs typeface="Calibri"/>
                        </a:rPr>
                        <a:t>8</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Text Marquee</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Top</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Rotating Text</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80 Char.</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43" name="TextBox 9"/>
          <p:cNvSpPr txBox="1">
            <a:spLocks noChangeArrowheads="1"/>
          </p:cNvSpPr>
          <p:nvPr/>
        </p:nvSpPr>
        <p:spPr bwMode="auto">
          <a:xfrm>
            <a:off x="609600" y="3744913"/>
            <a:ext cx="3916363" cy="369887"/>
          </a:xfrm>
          <a:prstGeom prst="rect">
            <a:avLst/>
          </a:prstGeom>
          <a:noFill/>
          <a:ln w="9525">
            <a:noFill/>
            <a:miter lim="800000"/>
            <a:headEnd/>
            <a:tailEnd/>
          </a:ln>
        </p:spPr>
        <p:txBody>
          <a:bodyPr wrap="none">
            <a:spAutoFit/>
          </a:bodyPr>
          <a:lstStyle/>
          <a:p>
            <a:r>
              <a:rPr lang="en-US" dirty="0">
                <a:latin typeface="Tahoma" pitchFamily="34" charset="0"/>
                <a:cs typeface="Tahoma" pitchFamily="34" charset="0"/>
              </a:rPr>
              <a:t>Results Pages (Board / University</a:t>
            </a:r>
            <a:r>
              <a:rPr lang="en-US" dirty="0" smtClean="0">
                <a:latin typeface="Tahoma" pitchFamily="34" charset="0"/>
                <a:cs typeface="Tahoma" pitchFamily="34" charset="0"/>
              </a:rPr>
              <a:t>):-</a:t>
            </a:r>
            <a:endParaRPr lang="en-US" dirty="0">
              <a:latin typeface="Tahoma" pitchFamily="34" charset="0"/>
              <a:cs typeface="Tahoma" pitchFamily="34" charset="0"/>
            </a:endParaRPr>
          </a:p>
        </p:txBody>
      </p:sp>
      <p:graphicFrame>
        <p:nvGraphicFramePr>
          <p:cNvPr id="11" name="Table 10"/>
          <p:cNvGraphicFramePr>
            <a:graphicFrameLocks noGrp="1"/>
          </p:cNvGraphicFramePr>
          <p:nvPr>
            <p:extLst>
              <p:ext uri="{D42A27DB-BD31-4B8C-83A1-F6EECF244321}">
                <p14:modId xmlns:p14="http://schemas.microsoft.com/office/powerpoint/2010/main" val="2974081111"/>
              </p:ext>
            </p:extLst>
          </p:nvPr>
        </p:nvGraphicFramePr>
        <p:xfrm>
          <a:off x="1600200" y="4191000"/>
          <a:ext cx="5149850" cy="1735074"/>
        </p:xfrm>
        <a:graphic>
          <a:graphicData uri="http://schemas.openxmlformats.org/drawingml/2006/table">
            <a:tbl>
              <a:tblPr/>
              <a:tblGrid>
                <a:gridCol w="457200"/>
                <a:gridCol w="2082800"/>
                <a:gridCol w="880745"/>
                <a:gridCol w="1003300"/>
                <a:gridCol w="725805"/>
              </a:tblGrid>
              <a:tr h="190500">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rPr>
                        <a:t>S No.</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Property</a:t>
                      </a:r>
                      <a:endParaRPr lang="en-US" sz="110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Location</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Specs</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b="1">
                          <a:solidFill>
                            <a:srgbClr val="000000"/>
                          </a:solidFill>
                          <a:latin typeface="Calibri"/>
                          <a:ea typeface="Times New Roman"/>
                          <a:cs typeface="Calibri"/>
                        </a:rPr>
                        <a:t>Max Size</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1</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10"/>
                        </a:rPr>
                        <a:t>Side Stamp</a:t>
                      </a:r>
                      <a:endParaRPr lang="en-US" sz="1100" dirty="0">
                        <a:latin typeface="Calibri"/>
                        <a:ea typeface="Calibri"/>
                        <a:cs typeface="Mang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 Right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40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3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2</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11"/>
                        </a:rPr>
                        <a:t>Side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 Right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80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5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3</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12"/>
                        </a:rPr>
                        <a:t>Side Banner (Expandable)</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Left / Right </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120 x 80 Px. =&gt; 300 x 80 Px.</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8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4</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smtClean="0">
                          <a:solidFill>
                            <a:srgbClr val="000000"/>
                          </a:solidFill>
                          <a:latin typeface="Calibri"/>
                          <a:ea typeface="Times New Roman"/>
                          <a:cs typeface="Calibri"/>
                          <a:hlinkClick r:id="rId13"/>
                        </a:rPr>
                        <a:t>Bottom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Bottom</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468 x </a:t>
                      </a:r>
                      <a:r>
                        <a:rPr lang="en-US" sz="1100" dirty="0" smtClean="0">
                          <a:solidFill>
                            <a:srgbClr val="000000"/>
                          </a:solidFill>
                          <a:latin typeface="Calibri"/>
                          <a:ea typeface="Times New Roman"/>
                          <a:cs typeface="Calibri"/>
                        </a:rPr>
                        <a:t>60 </a:t>
                      </a:r>
                      <a:r>
                        <a:rPr lang="en-US" sz="1100" dirty="0">
                          <a:solidFill>
                            <a:srgbClr val="000000"/>
                          </a:solidFill>
                          <a:latin typeface="Calibri"/>
                          <a:ea typeface="Times New Roman"/>
                          <a:cs typeface="Calibri"/>
                        </a:rPr>
                        <a:t>Px. </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12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5</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14"/>
                        </a:rPr>
                        <a:t>Intermediate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Intermediate</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300 x 250</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20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6</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dirty="0">
                          <a:solidFill>
                            <a:srgbClr val="000000"/>
                          </a:solidFill>
                          <a:latin typeface="Calibri"/>
                          <a:ea typeface="Times New Roman"/>
                          <a:cs typeface="Calibri"/>
                          <a:hlinkClick r:id="rId15"/>
                        </a:rPr>
                        <a:t>Leader Banner</a:t>
                      </a:r>
                      <a:endParaRPr lang="en-US" sz="1100" dirty="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Top</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728 x 90</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20 KB</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0500">
                <a:tc>
                  <a:txBody>
                    <a:bodyPr/>
                    <a:lstStyle/>
                    <a:p>
                      <a:pPr marL="0" marR="0">
                        <a:lnSpc>
                          <a:spcPct val="115000"/>
                        </a:lnSpc>
                        <a:spcBef>
                          <a:spcPts val="0"/>
                        </a:spcBef>
                        <a:spcAft>
                          <a:spcPts val="0"/>
                        </a:spcAft>
                      </a:pPr>
                      <a:r>
                        <a:rPr lang="en-US" sz="1100">
                          <a:solidFill>
                            <a:srgbClr val="000000"/>
                          </a:solidFill>
                          <a:latin typeface="Calibri"/>
                          <a:ea typeface="Times New Roman"/>
                          <a:cs typeface="Calibri"/>
                        </a:rPr>
                        <a:t>7</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b="1">
                          <a:solidFill>
                            <a:srgbClr val="000000"/>
                          </a:solidFill>
                          <a:latin typeface="Calibri"/>
                          <a:ea typeface="Times New Roman"/>
                          <a:cs typeface="Calibri"/>
                        </a:rPr>
                        <a:t>Text Marquee</a:t>
                      </a:r>
                      <a:endParaRPr lang="en-US" sz="1100">
                        <a:latin typeface="Calibri"/>
                        <a:ea typeface="Calibri"/>
                        <a:cs typeface="Mang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Top</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a:solidFill>
                            <a:srgbClr val="000000"/>
                          </a:solidFill>
                          <a:latin typeface="Calibri"/>
                          <a:ea typeface="Times New Roman"/>
                          <a:cs typeface="Calibri"/>
                        </a:rPr>
                        <a:t>Rotating Text</a:t>
                      </a:r>
                      <a:endParaRPr lang="en-US" sz="110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solidFill>
                            <a:srgbClr val="000000"/>
                          </a:solidFill>
                          <a:latin typeface="Calibri"/>
                          <a:ea typeface="Times New Roman"/>
                          <a:cs typeface="Calibri"/>
                        </a:rPr>
                        <a:t>80 Char.</a:t>
                      </a:r>
                      <a:endParaRPr lang="en-US" sz="1100" dirty="0">
                        <a:latin typeface="Calibri"/>
                        <a:ea typeface="Calibri"/>
                        <a:cs typeface="Mang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Cloud 11"/>
          <p:cNvSpPr/>
          <p:nvPr/>
        </p:nvSpPr>
        <p:spPr>
          <a:xfrm>
            <a:off x="7391400" y="4038600"/>
            <a:ext cx="1524000" cy="16764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tx1"/>
                </a:solidFill>
                <a:latin typeface="Tahoma" pitchFamily="34" charset="0"/>
                <a:ea typeface="Tahoma" pitchFamily="34" charset="0"/>
                <a:cs typeface="Tahoma" pitchFamily="34" charset="0"/>
              </a:rPr>
              <a:t>Click on respective property for  actual size functional animated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1000"/>
                                        <p:tgtEl>
                                          <p:spTgt spid="21507"/>
                                        </p:tgtEl>
                                      </p:cBhvr>
                                    </p:animEffect>
                                  </p:childTnLst>
                                </p:cTn>
                              </p:par>
                            </p:childTnLst>
                          </p:cTn>
                        </p:par>
                        <p:par>
                          <p:cTn id="8" fill="hold" nodeType="afterGroup">
                            <p:stCondLst>
                              <p:cond delay="1000"/>
                            </p:stCondLst>
                            <p:childTnLst>
                              <p:par>
                                <p:cTn id="9" presetID="12" presetClass="entr" presetSubtype="2" fill="hold" grpId="0" nodeType="afterEffect" nodePh="1">
                                  <p:stCondLst>
                                    <p:cond delay="0"/>
                                  </p:stCondLst>
                                  <p:endCondLst>
                                    <p:cond evt="begin" delay="0">
                                      <p:tn val="9"/>
                                    </p:cond>
                                  </p:endCondLst>
                                  <p:childTnLst>
                                    <p:set>
                                      <p:cBhvr>
                                        <p:cTn id="10" dur="1" fill="hold">
                                          <p:stCondLst>
                                            <p:cond delay="0"/>
                                          </p:stCondLst>
                                        </p:cTn>
                                        <p:tgtEl>
                                          <p:spTgt spid="21506"/>
                                        </p:tgtEl>
                                        <p:attrNameLst>
                                          <p:attrName>style.visibility</p:attrName>
                                        </p:attrNameLst>
                                      </p:cBhvr>
                                      <p:to>
                                        <p:strVal val="visible"/>
                                      </p:to>
                                    </p:set>
                                    <p:animEffect transition="in" filter="slide(fromRight)">
                                      <p:cBhvr>
                                        <p:cTn id="11" dur="500"/>
                                        <p:tgtEl>
                                          <p:spTgt spid="21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25602" name="Picture 3" descr="logo"/>
          <p:cNvPicPr>
            <a:picLocks noChangeAspect="1" noChangeArrowheads="1"/>
          </p:cNvPicPr>
          <p:nvPr/>
        </p:nvPicPr>
        <p:blipFill>
          <a:blip r:embed="rId3" cstate="print"/>
          <a:srcRect/>
          <a:stretch>
            <a:fillRect/>
          </a:stretch>
        </p:blipFill>
        <p:spPr bwMode="auto">
          <a:xfrm>
            <a:off x="2971800" y="2286000"/>
            <a:ext cx="2998788" cy="1525588"/>
          </a:xfrm>
          <a:prstGeom prst="rect">
            <a:avLst/>
          </a:prstGeom>
          <a:noFill/>
          <a:ln w="9525">
            <a:noFill/>
            <a:miter lim="800000"/>
            <a:headEnd/>
            <a:tailEnd/>
          </a:ln>
        </p:spPr>
      </p:pic>
      <p:sp>
        <p:nvSpPr>
          <p:cNvPr id="25603" name="TextBox 8"/>
          <p:cNvSpPr txBox="1">
            <a:spLocks noChangeArrowheads="1"/>
          </p:cNvSpPr>
          <p:nvPr/>
        </p:nvSpPr>
        <p:spPr bwMode="auto">
          <a:xfrm>
            <a:off x="3429000" y="4368800"/>
            <a:ext cx="2249488" cy="584200"/>
          </a:xfrm>
          <a:prstGeom prst="rect">
            <a:avLst/>
          </a:prstGeom>
          <a:noFill/>
          <a:ln w="9525">
            <a:noFill/>
            <a:miter lim="800000"/>
            <a:headEnd/>
            <a:tailEnd/>
          </a:ln>
        </p:spPr>
        <p:txBody>
          <a:bodyPr wrap="none">
            <a:spAutoFit/>
          </a:bodyPr>
          <a:lstStyle/>
          <a:p>
            <a:r>
              <a:rPr lang="en-US" sz="3200">
                <a:latin typeface="Tahoma" pitchFamily="34" charset="0"/>
                <a:cs typeface="Tahoma" pitchFamily="34" charset="0"/>
              </a:rPr>
              <a:t>Home Page</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resultshome_page.jpg"/>
          <p:cNvPicPr>
            <a:picLocks noChangeAspect="1"/>
          </p:cNvPicPr>
          <p:nvPr/>
        </p:nvPicPr>
        <p:blipFill>
          <a:blip r:embed="rId2"/>
          <a:stretch>
            <a:fillRect/>
          </a:stretch>
        </p:blipFill>
        <p:spPr>
          <a:xfrm>
            <a:off x="1146280" y="1295400"/>
            <a:ext cx="7765840" cy="5058483"/>
          </a:xfrm>
          <a:prstGeom prst="rect">
            <a:avLst/>
          </a:prstGeom>
        </p:spPr>
      </p:pic>
      <p:sp>
        <p:nvSpPr>
          <p:cNvPr id="6" name="AutoShape 5">
            <a:hlinkClick r:id="rId3"/>
          </p:cNvPr>
          <p:cNvSpPr>
            <a:spLocks noChangeArrowheads="1"/>
          </p:cNvSpPr>
          <p:nvPr/>
        </p:nvSpPr>
        <p:spPr bwMode="auto">
          <a:xfrm>
            <a:off x="0" y="5562600"/>
            <a:ext cx="990600" cy="457200"/>
          </a:xfrm>
          <a:prstGeom prst="wedgeRoundRectCallout">
            <a:avLst>
              <a:gd name="adj1" fmla="val 73644"/>
              <a:gd name="adj2" fmla="val 333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Left Stamp </a:t>
            </a:r>
            <a:r>
              <a:rPr lang="en-US" sz="1000" dirty="0" smtClean="0">
                <a:solidFill>
                  <a:schemeClr val="bg1"/>
                </a:solidFill>
                <a:latin typeface="Tahoma" pitchFamily="34" charset="0"/>
                <a:ea typeface="Tahoma" pitchFamily="34" charset="0"/>
                <a:cs typeface="Tahoma" pitchFamily="34" charset="0"/>
              </a:rPr>
              <a:t>120 x 40 Px.</a:t>
            </a:r>
            <a:endParaRPr lang="en-US" sz="1000" dirty="0">
              <a:solidFill>
                <a:schemeClr val="bg1"/>
              </a:solidFill>
              <a:latin typeface="Tahoma" pitchFamily="34" charset="0"/>
              <a:ea typeface="Tahoma" pitchFamily="34" charset="0"/>
              <a:cs typeface="Tahoma" pitchFamily="34" charset="0"/>
            </a:endParaRPr>
          </a:p>
        </p:txBody>
      </p:sp>
      <p:sp>
        <p:nvSpPr>
          <p:cNvPr id="7" name="Rectangle 6"/>
          <p:cNvSpPr/>
          <p:nvPr/>
        </p:nvSpPr>
        <p:spPr>
          <a:xfrm>
            <a:off x="1143000" y="5638800"/>
            <a:ext cx="990600" cy="3810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143000" y="3594536"/>
            <a:ext cx="990600" cy="6858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5">
            <a:hlinkClick r:id="rId4"/>
          </p:cNvPr>
          <p:cNvSpPr>
            <a:spLocks noChangeArrowheads="1"/>
          </p:cNvSpPr>
          <p:nvPr/>
        </p:nvSpPr>
        <p:spPr bwMode="auto">
          <a:xfrm>
            <a:off x="0" y="3665504"/>
            <a:ext cx="990600" cy="449296"/>
          </a:xfrm>
          <a:prstGeom prst="wedgeRoundRectCallout">
            <a:avLst>
              <a:gd name="adj1" fmla="val 73644"/>
              <a:gd name="adj2" fmla="val 333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Left Banner </a:t>
            </a:r>
            <a:r>
              <a:rPr lang="en-US" sz="1050" dirty="0" smtClean="0">
                <a:solidFill>
                  <a:schemeClr val="bg1"/>
                </a:solidFill>
                <a:latin typeface="Tahoma" pitchFamily="34" charset="0"/>
                <a:ea typeface="Tahoma" pitchFamily="34" charset="0"/>
                <a:cs typeface="Tahoma" pitchFamily="34" charset="0"/>
              </a:rPr>
              <a:t>120</a:t>
            </a:r>
            <a:r>
              <a:rPr lang="en-US" sz="1000" dirty="0" smtClean="0">
                <a:solidFill>
                  <a:schemeClr val="bg1"/>
                </a:solidFill>
                <a:latin typeface="Tahoma" pitchFamily="34" charset="0"/>
                <a:ea typeface="Tahoma" pitchFamily="34" charset="0"/>
                <a:cs typeface="Tahoma" pitchFamily="34" charset="0"/>
              </a:rPr>
              <a:t> x 80 Px.</a:t>
            </a:r>
            <a:endParaRPr lang="en-US" sz="1000" dirty="0">
              <a:solidFill>
                <a:schemeClr val="bg1"/>
              </a:solidFill>
              <a:latin typeface="Tahoma" pitchFamily="34" charset="0"/>
              <a:ea typeface="Tahoma" pitchFamily="34" charset="0"/>
              <a:cs typeface="Tahoma" pitchFamily="34" charset="0"/>
            </a:endParaRPr>
          </a:p>
        </p:txBody>
      </p:sp>
      <p:sp>
        <p:nvSpPr>
          <p:cNvPr id="10" name="Rectangle 9"/>
          <p:cNvSpPr/>
          <p:nvPr/>
        </p:nvSpPr>
        <p:spPr>
          <a:xfrm>
            <a:off x="7281038" y="1295400"/>
            <a:ext cx="1710562" cy="9144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utoShape 5">
            <a:hlinkClick r:id="rId5"/>
          </p:cNvPr>
          <p:cNvSpPr>
            <a:spLocks noChangeArrowheads="1"/>
          </p:cNvSpPr>
          <p:nvPr/>
        </p:nvSpPr>
        <p:spPr bwMode="auto">
          <a:xfrm>
            <a:off x="5867400" y="762000"/>
            <a:ext cx="1143000" cy="533400"/>
          </a:xfrm>
          <a:prstGeom prst="wedgeRoundRectCallout">
            <a:avLst>
              <a:gd name="adj1" fmla="val 140488"/>
              <a:gd name="adj2" fmla="val 49886"/>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Right  Banner </a:t>
            </a:r>
            <a:br>
              <a:rPr lang="en-US" sz="1100" dirty="0" smtClean="0">
                <a:solidFill>
                  <a:schemeClr val="bg1"/>
                </a:solidFill>
                <a:latin typeface="Tahoma" pitchFamily="34" charset="0"/>
                <a:ea typeface="Tahoma" pitchFamily="34" charset="0"/>
                <a:cs typeface="Tahoma" pitchFamily="34" charset="0"/>
              </a:rPr>
            </a:br>
            <a:r>
              <a:rPr lang="en-US" sz="1100" dirty="0" smtClean="0">
                <a:solidFill>
                  <a:schemeClr val="bg1"/>
                </a:solidFill>
                <a:latin typeface="Tahoma" pitchFamily="34" charset="0"/>
                <a:ea typeface="Tahoma" pitchFamily="34" charset="0"/>
                <a:cs typeface="Tahoma" pitchFamily="34" charset="0"/>
              </a:rPr>
              <a:t>200 x 100 Px.</a:t>
            </a:r>
            <a:endParaRPr lang="en-US" sz="1100" dirty="0">
              <a:solidFill>
                <a:schemeClr val="bg1"/>
              </a:solidFill>
              <a:latin typeface="Tahoma" pitchFamily="34" charset="0"/>
              <a:ea typeface="Tahoma" pitchFamily="34" charset="0"/>
              <a:cs typeface="Tahoma" pitchFamily="34" charset="0"/>
            </a:endParaRPr>
          </a:p>
        </p:txBody>
      </p:sp>
      <p:sp>
        <p:nvSpPr>
          <p:cNvPr id="12" name="Rectangle 11"/>
          <p:cNvSpPr/>
          <p:nvPr/>
        </p:nvSpPr>
        <p:spPr>
          <a:xfrm>
            <a:off x="1295400" y="2149366"/>
            <a:ext cx="5867400" cy="746234"/>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5">
            <a:hlinkClick r:id="rId6"/>
          </p:cNvPr>
          <p:cNvSpPr>
            <a:spLocks noChangeArrowheads="1"/>
          </p:cNvSpPr>
          <p:nvPr/>
        </p:nvSpPr>
        <p:spPr bwMode="auto">
          <a:xfrm>
            <a:off x="0" y="2286000"/>
            <a:ext cx="1219200" cy="457200"/>
          </a:xfrm>
          <a:prstGeom prst="wedgeRoundRectCallout">
            <a:avLst>
              <a:gd name="adj1" fmla="val 73644"/>
              <a:gd name="adj2" fmla="val 333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Leader Banner </a:t>
            </a:r>
            <a:br>
              <a:rPr lang="en-US" sz="1100" dirty="0" smtClean="0">
                <a:solidFill>
                  <a:schemeClr val="bg1"/>
                </a:solidFill>
                <a:latin typeface="Tahoma" pitchFamily="34" charset="0"/>
                <a:ea typeface="Tahoma" pitchFamily="34" charset="0"/>
                <a:cs typeface="Tahoma" pitchFamily="34" charset="0"/>
              </a:rPr>
            </a:br>
            <a:r>
              <a:rPr lang="en-US" sz="1050" dirty="0" smtClean="0">
                <a:solidFill>
                  <a:schemeClr val="bg1"/>
                </a:solidFill>
                <a:latin typeface="Tahoma" pitchFamily="34" charset="0"/>
                <a:ea typeface="Tahoma" pitchFamily="34" charset="0"/>
                <a:cs typeface="Tahoma" pitchFamily="34" charset="0"/>
              </a:rPr>
              <a:t>728</a:t>
            </a:r>
            <a:r>
              <a:rPr lang="en-US" sz="1000" dirty="0" smtClean="0">
                <a:solidFill>
                  <a:schemeClr val="bg1"/>
                </a:solidFill>
                <a:latin typeface="Tahoma" pitchFamily="34" charset="0"/>
                <a:ea typeface="Tahoma" pitchFamily="34" charset="0"/>
                <a:cs typeface="Tahoma" pitchFamily="34" charset="0"/>
              </a:rPr>
              <a:t> x 90 Px.</a:t>
            </a:r>
            <a:endParaRPr lang="en-US" sz="1000" dirty="0">
              <a:solidFill>
                <a:schemeClr val="bg1"/>
              </a:solidFill>
              <a:latin typeface="Tahoma" pitchFamily="34" charset="0"/>
              <a:ea typeface="Tahoma" pitchFamily="34" charset="0"/>
              <a:cs typeface="Tahoma" pitchFamily="34" charset="0"/>
            </a:endParaRPr>
          </a:p>
        </p:txBody>
      </p:sp>
      <p:sp>
        <p:nvSpPr>
          <p:cNvPr id="14" name="Rectangle 13"/>
          <p:cNvSpPr/>
          <p:nvPr/>
        </p:nvSpPr>
        <p:spPr>
          <a:xfrm>
            <a:off x="2803634" y="5060732"/>
            <a:ext cx="3810000" cy="4572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5">
            <a:hlinkClick r:id="rId7"/>
          </p:cNvPr>
          <p:cNvSpPr>
            <a:spLocks noChangeArrowheads="1"/>
          </p:cNvSpPr>
          <p:nvPr/>
        </p:nvSpPr>
        <p:spPr bwMode="auto">
          <a:xfrm>
            <a:off x="5943600" y="6019800"/>
            <a:ext cx="1219200" cy="449296"/>
          </a:xfrm>
          <a:prstGeom prst="wedgeRoundRectCallout">
            <a:avLst>
              <a:gd name="adj1" fmla="val -28511"/>
              <a:gd name="adj2" fmla="val -16860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Centre Banner </a:t>
            </a:r>
            <a:r>
              <a:rPr lang="en-US" sz="1050" dirty="0" smtClean="0">
                <a:solidFill>
                  <a:schemeClr val="bg1"/>
                </a:solidFill>
                <a:latin typeface="Tahoma" pitchFamily="34" charset="0"/>
                <a:ea typeface="Tahoma" pitchFamily="34" charset="0"/>
                <a:cs typeface="Tahoma" pitchFamily="34" charset="0"/>
              </a:rPr>
              <a:t>468 </a:t>
            </a:r>
            <a:r>
              <a:rPr lang="en-US" sz="1000" dirty="0" smtClean="0">
                <a:solidFill>
                  <a:schemeClr val="bg1"/>
                </a:solidFill>
                <a:latin typeface="Tahoma" pitchFamily="34" charset="0"/>
                <a:ea typeface="Tahoma" pitchFamily="34" charset="0"/>
                <a:cs typeface="Tahoma" pitchFamily="34" charset="0"/>
              </a:rPr>
              <a:t>x 50 Px.</a:t>
            </a:r>
            <a:endParaRPr lang="en-US" sz="1000" dirty="0">
              <a:solidFill>
                <a:schemeClr val="bg1"/>
              </a:solidFill>
              <a:latin typeface="Tahoma" pitchFamily="34" charset="0"/>
              <a:ea typeface="Tahoma" pitchFamily="34" charset="0"/>
              <a:cs typeface="Tahoma" pitchFamily="34" charset="0"/>
            </a:endParaRPr>
          </a:p>
        </p:txBody>
      </p:sp>
      <p:sp>
        <p:nvSpPr>
          <p:cNvPr id="19" name="Rectangle 23"/>
          <p:cNvSpPr>
            <a:spLocks noChangeArrowheads="1"/>
          </p:cNvSpPr>
          <p:nvPr/>
        </p:nvSpPr>
        <p:spPr bwMode="auto">
          <a:xfrm>
            <a:off x="381000" y="441325"/>
            <a:ext cx="5029200" cy="70802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Home </a:t>
            </a:r>
            <a:r>
              <a:rPr lang="en-US" sz="2000" dirty="0" smtClean="0">
                <a:solidFill>
                  <a:srgbClr val="1373A2"/>
                </a:solidFill>
                <a:latin typeface="Tahoma" pitchFamily="34" charset="0"/>
                <a:cs typeface="Tahoma" pitchFamily="34" charset="0"/>
              </a:rPr>
              <a:t>Page</a:t>
            </a:r>
            <a:endParaRPr lang="en-US" sz="1600" dirty="0">
              <a:solidFill>
                <a:srgbClr val="1373A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1000"/>
                                        <p:tgtEl>
                                          <p:spTgt spid="19"/>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3500"/>
                            </p:stCondLst>
                            <p:childTnLst>
                              <p:par>
                                <p:cTn id="13" presetID="3" presetClass="entr" presetSubtype="1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6000"/>
                            </p:stCondLst>
                            <p:childTnLst>
                              <p:par>
                                <p:cTn id="17" presetID="3" presetClass="entr" presetSubtype="10" fill="hold" grpId="0" nodeType="afterEffect">
                                  <p:stCondLst>
                                    <p:cond delay="2000"/>
                                  </p:stCondLst>
                                  <p:childTnLst>
                                    <p:set>
                                      <p:cBhvr>
                                        <p:cTn id="18" dur="1" fill="hold">
                                          <p:stCondLst>
                                            <p:cond delay="0"/>
                                          </p:stCondLst>
                                        </p:cTn>
                                        <p:tgtEl>
                                          <p:spTgt spid="11"/>
                                        </p:tgtEl>
                                        <p:attrNameLst>
                                          <p:attrName>style.visibility</p:attrName>
                                        </p:attrNameLst>
                                      </p:cBhvr>
                                      <p:to>
                                        <p:strVal val="visible"/>
                                      </p:to>
                                    </p:set>
                                    <p:animEffect transition="in" filter="blinds(horizontal)">
                                      <p:cBhvr>
                                        <p:cTn id="19" dur="500"/>
                                        <p:tgtEl>
                                          <p:spTgt spid="11"/>
                                        </p:tgtEl>
                                      </p:cBhvr>
                                    </p:animEffect>
                                  </p:childTnLst>
                                </p:cTn>
                              </p:par>
                            </p:childTnLst>
                          </p:cTn>
                        </p:par>
                        <p:par>
                          <p:cTn id="20" fill="hold">
                            <p:stCondLst>
                              <p:cond delay="8500"/>
                            </p:stCondLst>
                            <p:childTnLst>
                              <p:par>
                                <p:cTn id="21" presetID="3" presetClass="entr" presetSubtype="10" fill="hold" grpId="0" nodeType="afterEffect">
                                  <p:stCondLst>
                                    <p:cond delay="2000"/>
                                  </p:stCondLst>
                                  <p:childTnLst>
                                    <p:set>
                                      <p:cBhvr>
                                        <p:cTn id="22" dur="1" fill="hold">
                                          <p:stCondLst>
                                            <p:cond delay="0"/>
                                          </p:stCondLst>
                                        </p:cTn>
                                        <p:tgtEl>
                                          <p:spTgt spid="13"/>
                                        </p:tgtEl>
                                        <p:attrNameLst>
                                          <p:attrName>style.visibility</p:attrName>
                                        </p:attrNameLst>
                                      </p:cBhvr>
                                      <p:to>
                                        <p:strVal val="visible"/>
                                      </p:to>
                                    </p:set>
                                    <p:animEffect transition="in" filter="blinds(horizontal)">
                                      <p:cBhvr>
                                        <p:cTn id="23" dur="500"/>
                                        <p:tgtEl>
                                          <p:spTgt spid="13"/>
                                        </p:tgtEl>
                                      </p:cBhvr>
                                    </p:animEffect>
                                  </p:childTnLst>
                                </p:cTn>
                              </p:par>
                            </p:childTnLst>
                          </p:cTn>
                        </p:par>
                        <p:par>
                          <p:cTn id="24" fill="hold">
                            <p:stCondLst>
                              <p:cond delay="11000"/>
                            </p:stCondLst>
                            <p:childTnLst>
                              <p:par>
                                <p:cTn id="25" presetID="3" presetClass="entr" presetSubtype="10" fill="hold" grpId="0" nodeType="afterEffect">
                                  <p:stCondLst>
                                    <p:cond delay="2000"/>
                                  </p:stCondLst>
                                  <p:childTnLst>
                                    <p:set>
                                      <p:cBhvr>
                                        <p:cTn id="26" dur="1" fill="hold">
                                          <p:stCondLst>
                                            <p:cond delay="0"/>
                                          </p:stCondLst>
                                        </p:cTn>
                                        <p:tgtEl>
                                          <p:spTgt spid="18"/>
                                        </p:tgtEl>
                                        <p:attrNameLst>
                                          <p:attrName>style.visibility</p:attrName>
                                        </p:attrNameLst>
                                      </p:cBhvr>
                                      <p:to>
                                        <p:strVal val="visible"/>
                                      </p:to>
                                    </p:set>
                                    <p:animEffect transition="in" filter="blinds(horizontal)">
                                      <p:cBhvr>
                                        <p:cTn id="2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3" grpId="0" animBg="1"/>
      <p:bldP spid="18" grpId="0" animBg="1"/>
      <p:bldP spid="19"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resultshome_page.jpg"/>
          <p:cNvPicPr>
            <a:picLocks noChangeAspect="1"/>
          </p:cNvPicPr>
          <p:nvPr/>
        </p:nvPicPr>
        <p:blipFill>
          <a:blip r:embed="rId2"/>
          <a:stretch>
            <a:fillRect/>
          </a:stretch>
        </p:blipFill>
        <p:spPr>
          <a:xfrm>
            <a:off x="1146279" y="1295400"/>
            <a:ext cx="7765840" cy="5058483"/>
          </a:xfrm>
          <a:prstGeom prst="rect">
            <a:avLst/>
          </a:prstGeom>
        </p:spPr>
      </p:pic>
      <p:sp>
        <p:nvSpPr>
          <p:cNvPr id="8" name="Rectangle 7"/>
          <p:cNvSpPr/>
          <p:nvPr/>
        </p:nvSpPr>
        <p:spPr>
          <a:xfrm>
            <a:off x="1143000" y="2895600"/>
            <a:ext cx="3048000" cy="6858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5">
            <a:hlinkClick r:id="rId3"/>
          </p:cNvPr>
          <p:cNvSpPr>
            <a:spLocks noChangeArrowheads="1"/>
          </p:cNvSpPr>
          <p:nvPr/>
        </p:nvSpPr>
        <p:spPr bwMode="auto">
          <a:xfrm>
            <a:off x="0" y="1524000"/>
            <a:ext cx="1066800" cy="1066800"/>
          </a:xfrm>
          <a:prstGeom prst="wedgeRoundRectCallout">
            <a:avLst>
              <a:gd name="adj1" fmla="val 61684"/>
              <a:gd name="adj2" fmla="val 114795"/>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Left Banner </a:t>
            </a:r>
            <a:r>
              <a:rPr lang="en-US" sz="1000" dirty="0" smtClean="0">
                <a:solidFill>
                  <a:schemeClr val="bg1"/>
                </a:solidFill>
                <a:latin typeface="Tahoma" pitchFamily="34" charset="0"/>
                <a:ea typeface="Tahoma" pitchFamily="34" charset="0"/>
                <a:cs typeface="Tahoma" pitchFamily="34" charset="0"/>
              </a:rPr>
              <a:t>(expandable)</a:t>
            </a:r>
          </a:p>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 </a:t>
            </a:r>
            <a:r>
              <a:rPr lang="en-US" sz="1050" dirty="0" smtClean="0">
                <a:solidFill>
                  <a:schemeClr val="bg1"/>
                </a:solidFill>
                <a:latin typeface="Tahoma" pitchFamily="34" charset="0"/>
                <a:ea typeface="Tahoma" pitchFamily="34" charset="0"/>
                <a:cs typeface="Tahoma" pitchFamily="34" charset="0"/>
              </a:rPr>
              <a:t>120</a:t>
            </a:r>
            <a:r>
              <a:rPr lang="en-US" sz="1000" dirty="0" smtClean="0">
                <a:solidFill>
                  <a:schemeClr val="bg1"/>
                </a:solidFill>
                <a:latin typeface="Tahoma" pitchFamily="34" charset="0"/>
                <a:ea typeface="Tahoma" pitchFamily="34" charset="0"/>
                <a:cs typeface="Tahoma" pitchFamily="34" charset="0"/>
              </a:rPr>
              <a:t> x 80 Px. =&gt;</a:t>
            </a:r>
          </a:p>
          <a:p>
            <a:pPr algn="ctr">
              <a:spcBef>
                <a:spcPct val="20000"/>
              </a:spcBef>
              <a:buClr>
                <a:schemeClr val="bg2"/>
              </a:buClr>
              <a:buSzPct val="70000"/>
              <a:buFont typeface="Wingdings" pitchFamily="2" charset="2"/>
              <a:buNone/>
            </a:pPr>
            <a:r>
              <a:rPr lang="en-US" sz="1000" dirty="0" smtClean="0">
                <a:solidFill>
                  <a:schemeClr val="bg1"/>
                </a:solidFill>
                <a:latin typeface="Tahoma" pitchFamily="34" charset="0"/>
                <a:ea typeface="Tahoma" pitchFamily="34" charset="0"/>
                <a:cs typeface="Tahoma" pitchFamily="34" charset="0"/>
              </a:rPr>
              <a:t>300 x 80 Px.</a:t>
            </a:r>
            <a:endParaRPr lang="en-US" sz="1000" dirty="0">
              <a:solidFill>
                <a:schemeClr val="bg1"/>
              </a:solidFill>
              <a:latin typeface="Tahoma" pitchFamily="34" charset="0"/>
              <a:ea typeface="Tahoma" pitchFamily="34" charset="0"/>
              <a:cs typeface="Tahoma" pitchFamily="34" charset="0"/>
            </a:endParaRPr>
          </a:p>
        </p:txBody>
      </p:sp>
      <p:sp>
        <p:nvSpPr>
          <p:cNvPr id="19" name="Rectangle 23"/>
          <p:cNvSpPr>
            <a:spLocks noChangeArrowheads="1"/>
          </p:cNvSpPr>
          <p:nvPr/>
        </p:nvSpPr>
        <p:spPr bwMode="auto">
          <a:xfrm>
            <a:off x="381000" y="441325"/>
            <a:ext cx="5486400" cy="707886"/>
          </a:xfrm>
          <a:prstGeom prst="rect">
            <a:avLst/>
          </a:prstGeom>
          <a:noFill/>
          <a:ln w="9525">
            <a:noFill/>
            <a:miter lim="800000"/>
            <a:headEnd/>
            <a:tailEnd/>
          </a:ln>
        </p:spPr>
        <p:txBody>
          <a:bodyPr wrap="square">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Home </a:t>
            </a:r>
            <a:r>
              <a:rPr lang="en-US" sz="2000" dirty="0" smtClean="0">
                <a:solidFill>
                  <a:srgbClr val="1373A2"/>
                </a:solidFill>
                <a:latin typeface="Tahoma" pitchFamily="34" charset="0"/>
                <a:cs typeface="Tahoma" pitchFamily="34" charset="0"/>
              </a:rPr>
              <a:t>Page:</a:t>
            </a:r>
            <a:r>
              <a:rPr lang="en-US" sz="1400" dirty="0" smtClean="0">
                <a:solidFill>
                  <a:srgbClr val="1373A2"/>
                </a:solidFill>
                <a:latin typeface="Tahoma" pitchFamily="34" charset="0"/>
                <a:cs typeface="Tahoma" pitchFamily="34" charset="0"/>
              </a:rPr>
              <a:t> Left banner expandable</a:t>
            </a:r>
            <a:endParaRPr lang="en-US" sz="1400" dirty="0">
              <a:solidFill>
                <a:srgbClr val="1373A2"/>
              </a:solidFill>
              <a:latin typeface="Tahoma" pitchFamily="34" charset="0"/>
              <a:cs typeface="Tahoma" pitchFamily="34" charset="0"/>
            </a:endParaRPr>
          </a:p>
        </p:txBody>
      </p:sp>
      <p:sp>
        <p:nvSpPr>
          <p:cNvPr id="15" name="Rounded Rectangle 14"/>
          <p:cNvSpPr/>
          <p:nvPr/>
        </p:nvSpPr>
        <p:spPr>
          <a:xfrm>
            <a:off x="76200" y="3429000"/>
            <a:ext cx="990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It </a:t>
            </a:r>
            <a:r>
              <a:rPr lang="en-US" sz="1000" dirty="0" smtClean="0">
                <a:solidFill>
                  <a:schemeClr val="tx2"/>
                </a:solidFill>
              </a:rPr>
              <a:t>expands on mouse hover. </a:t>
            </a:r>
          </a:p>
          <a:p>
            <a:pPr algn="ctr">
              <a:defRPr/>
            </a:pPr>
            <a:endParaRPr lang="en-US" sz="1000" dirty="0">
              <a:solidFill>
                <a:schemeClr val="tx2"/>
              </a:solidFill>
            </a:endParaRPr>
          </a:p>
          <a:p>
            <a:pPr algn="ctr">
              <a:defRPr/>
            </a:pPr>
            <a:r>
              <a:rPr lang="en-US" sz="1000" dirty="0">
                <a:solidFill>
                  <a:schemeClr val="tx2"/>
                </a:solidFill>
                <a:hlinkClick r:id="rId3"/>
              </a:rPr>
              <a:t>Click </a:t>
            </a:r>
            <a:r>
              <a:rPr lang="en-US" sz="1000" dirty="0">
                <a:solidFill>
                  <a:schemeClr val="tx2"/>
                </a:solidFill>
              </a:rPr>
              <a:t>for live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1000"/>
                                        <p:tgtEl>
                                          <p:spTgt spid="19"/>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500"/>
                            </p:stCondLst>
                            <p:childTnLst>
                              <p:par>
                                <p:cTn id="13" presetID="3"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linds(horizontal)">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utoUpdateAnimBg="0"/>
      <p:bldP spid="1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resultshome_page.jpg"/>
          <p:cNvPicPr>
            <a:picLocks noChangeAspect="1"/>
          </p:cNvPicPr>
          <p:nvPr/>
        </p:nvPicPr>
        <p:blipFill>
          <a:blip r:embed="rId2"/>
          <a:stretch>
            <a:fillRect/>
          </a:stretch>
        </p:blipFill>
        <p:spPr>
          <a:xfrm>
            <a:off x="1371600" y="1143945"/>
            <a:ext cx="7578832" cy="5345571"/>
          </a:xfrm>
          <a:prstGeom prst="rect">
            <a:avLst/>
          </a:prstGeom>
        </p:spPr>
      </p:pic>
      <p:sp>
        <p:nvSpPr>
          <p:cNvPr id="8" name="Rectangle 7"/>
          <p:cNvSpPr/>
          <p:nvPr/>
        </p:nvSpPr>
        <p:spPr>
          <a:xfrm>
            <a:off x="2514600" y="6144904"/>
            <a:ext cx="4724400" cy="3810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5">
            <a:hlinkClick r:id="rId3"/>
          </p:cNvPr>
          <p:cNvSpPr>
            <a:spLocks noChangeArrowheads="1"/>
          </p:cNvSpPr>
          <p:nvPr/>
        </p:nvSpPr>
        <p:spPr bwMode="auto">
          <a:xfrm>
            <a:off x="152400" y="5562600"/>
            <a:ext cx="1066800" cy="762000"/>
          </a:xfrm>
          <a:prstGeom prst="wedgeRoundRectCallout">
            <a:avLst>
              <a:gd name="adj1" fmla="val 169147"/>
              <a:gd name="adj2" fmla="val 44433"/>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Magnet Strip</a:t>
            </a:r>
            <a:endParaRPr lang="en-US" sz="1000" dirty="0" smtClean="0">
              <a:solidFill>
                <a:schemeClr val="bg1"/>
              </a:solidFill>
              <a:latin typeface="Tahoma" pitchFamily="34" charset="0"/>
              <a:ea typeface="Tahoma" pitchFamily="34" charset="0"/>
              <a:cs typeface="Tahoma" pitchFamily="34" charset="0"/>
            </a:endParaRPr>
          </a:p>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600 x 40 Px. </a:t>
            </a:r>
            <a:endParaRPr lang="en-US" sz="1000" dirty="0">
              <a:solidFill>
                <a:schemeClr val="bg1"/>
              </a:solidFill>
              <a:latin typeface="Tahoma" pitchFamily="34" charset="0"/>
              <a:ea typeface="Tahoma" pitchFamily="34" charset="0"/>
              <a:cs typeface="Tahoma" pitchFamily="34" charset="0"/>
            </a:endParaRPr>
          </a:p>
        </p:txBody>
      </p:sp>
      <p:sp>
        <p:nvSpPr>
          <p:cNvPr id="19" name="Rectangle 23"/>
          <p:cNvSpPr>
            <a:spLocks noChangeArrowheads="1"/>
          </p:cNvSpPr>
          <p:nvPr/>
        </p:nvSpPr>
        <p:spPr bwMode="auto">
          <a:xfrm>
            <a:off x="381000" y="441325"/>
            <a:ext cx="5486400" cy="707886"/>
          </a:xfrm>
          <a:prstGeom prst="rect">
            <a:avLst/>
          </a:prstGeom>
          <a:noFill/>
          <a:ln w="9525">
            <a:noFill/>
            <a:miter lim="800000"/>
            <a:headEnd/>
            <a:tailEnd/>
          </a:ln>
        </p:spPr>
        <p:txBody>
          <a:bodyPr wrap="square">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Home </a:t>
            </a:r>
            <a:r>
              <a:rPr lang="en-US" sz="2000" dirty="0" smtClean="0">
                <a:solidFill>
                  <a:srgbClr val="1373A2"/>
                </a:solidFill>
                <a:latin typeface="Tahoma" pitchFamily="34" charset="0"/>
                <a:cs typeface="Tahoma" pitchFamily="34" charset="0"/>
              </a:rPr>
              <a:t>Page:</a:t>
            </a:r>
            <a:r>
              <a:rPr lang="en-US" sz="1400" dirty="0" smtClean="0">
                <a:solidFill>
                  <a:srgbClr val="1373A2"/>
                </a:solidFill>
                <a:latin typeface="Tahoma" pitchFamily="34" charset="0"/>
                <a:cs typeface="Tahoma" pitchFamily="34" charset="0"/>
              </a:rPr>
              <a:t> Magnet Strip</a:t>
            </a:r>
            <a:endParaRPr lang="en-US" sz="1400" dirty="0">
              <a:solidFill>
                <a:srgbClr val="1373A2"/>
              </a:solidFill>
              <a:latin typeface="Tahoma" pitchFamily="34" charset="0"/>
              <a:cs typeface="Tahoma" pitchFamily="34" charset="0"/>
            </a:endParaRPr>
          </a:p>
        </p:txBody>
      </p:sp>
      <p:sp>
        <p:nvSpPr>
          <p:cNvPr id="10" name="Rounded Rectangle 9"/>
          <p:cNvSpPr/>
          <p:nvPr/>
        </p:nvSpPr>
        <p:spPr>
          <a:xfrm>
            <a:off x="228600" y="3505200"/>
            <a:ext cx="990600" cy="1905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It remains on screen even when the user scrolls the </a:t>
            </a:r>
            <a:r>
              <a:rPr lang="en-US" sz="1000" dirty="0" smtClean="0">
                <a:solidFill>
                  <a:schemeClr val="tx2"/>
                </a:solidFill>
              </a:rPr>
              <a:t>page.</a:t>
            </a:r>
          </a:p>
          <a:p>
            <a:pPr algn="ctr">
              <a:defRPr/>
            </a:pPr>
            <a:endParaRPr lang="en-US" sz="1000" dirty="0" smtClean="0">
              <a:solidFill>
                <a:schemeClr val="tx2"/>
              </a:solidFill>
              <a:hlinkClick r:id="rId4"/>
            </a:endParaRPr>
          </a:p>
          <a:p>
            <a:pPr algn="ctr">
              <a:defRPr/>
            </a:pPr>
            <a:r>
              <a:rPr lang="en-US" sz="1000" dirty="0" smtClean="0">
                <a:solidFill>
                  <a:schemeClr val="tx2"/>
                </a:solidFill>
                <a:hlinkClick r:id="rId3"/>
              </a:rPr>
              <a:t>Click </a:t>
            </a:r>
            <a:r>
              <a:rPr lang="en-US" sz="1000" dirty="0">
                <a:solidFill>
                  <a:schemeClr val="tx2"/>
                </a:solidFill>
              </a:rPr>
              <a:t>for live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1000"/>
                                        <p:tgtEl>
                                          <p:spTgt spid="19"/>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500"/>
                            </p:stCondLst>
                            <p:childTnLst>
                              <p:par>
                                <p:cTn id="13" presetID="3"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linds(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9" grpId="0" autoUpdateAnimBg="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33794" name="Picture 3" descr="logo"/>
          <p:cNvPicPr>
            <a:picLocks noChangeAspect="1" noChangeArrowheads="1"/>
          </p:cNvPicPr>
          <p:nvPr/>
        </p:nvPicPr>
        <p:blipFill>
          <a:blip r:embed="rId3" cstate="print"/>
          <a:srcRect/>
          <a:stretch>
            <a:fillRect/>
          </a:stretch>
        </p:blipFill>
        <p:spPr bwMode="auto">
          <a:xfrm>
            <a:off x="2971800" y="2286000"/>
            <a:ext cx="2998788" cy="1525588"/>
          </a:xfrm>
          <a:prstGeom prst="rect">
            <a:avLst/>
          </a:prstGeom>
          <a:noFill/>
          <a:ln w="9525">
            <a:noFill/>
            <a:miter lim="800000"/>
            <a:headEnd/>
            <a:tailEnd/>
          </a:ln>
        </p:spPr>
      </p:pic>
      <p:sp>
        <p:nvSpPr>
          <p:cNvPr id="33795" name="TextBox 8"/>
          <p:cNvSpPr txBox="1">
            <a:spLocks noChangeArrowheads="1"/>
          </p:cNvSpPr>
          <p:nvPr/>
        </p:nvSpPr>
        <p:spPr bwMode="auto">
          <a:xfrm>
            <a:off x="3205163" y="4332288"/>
            <a:ext cx="2662237" cy="862012"/>
          </a:xfrm>
          <a:prstGeom prst="rect">
            <a:avLst/>
          </a:prstGeom>
          <a:noFill/>
          <a:ln w="9525">
            <a:noFill/>
            <a:miter lim="800000"/>
            <a:headEnd/>
            <a:tailEnd/>
          </a:ln>
        </p:spPr>
        <p:txBody>
          <a:bodyPr wrap="none">
            <a:spAutoFit/>
          </a:bodyPr>
          <a:lstStyle/>
          <a:p>
            <a:pPr algn="ctr"/>
            <a:r>
              <a:rPr lang="en-US" sz="3200">
                <a:latin typeface="Tahoma" pitchFamily="34" charset="0"/>
                <a:cs typeface="Tahoma" pitchFamily="34" charset="0"/>
              </a:rPr>
              <a:t>Results Pages</a:t>
            </a:r>
          </a:p>
          <a:p>
            <a:pPr algn="ctr"/>
            <a:r>
              <a:rPr lang="en-US">
                <a:latin typeface="Tahoma" pitchFamily="34" charset="0"/>
                <a:cs typeface="Tahoma" pitchFamily="34" charset="0"/>
              </a:rPr>
              <a:t>(Board / University)</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441325"/>
            <a:ext cx="41148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5123" name="Rectangle 3"/>
          <p:cNvSpPr>
            <a:spLocks noChangeArrowheads="1"/>
          </p:cNvSpPr>
          <p:nvPr/>
        </p:nvSpPr>
        <p:spPr bwMode="auto">
          <a:xfrm>
            <a:off x="838200" y="1905000"/>
            <a:ext cx="4191000" cy="2743200"/>
          </a:xfrm>
          <a:prstGeom prst="rect">
            <a:avLst/>
          </a:prstGeom>
          <a:noFill/>
          <a:ln w="9525">
            <a:noFill/>
            <a:miter lim="800000"/>
            <a:headEnd/>
            <a:tailEnd/>
          </a:ln>
        </p:spPr>
        <p:txBody>
          <a:bodyPr/>
          <a:lstStyle/>
          <a:p>
            <a:pPr marL="469900" indent="-469900">
              <a:spcBef>
                <a:spcPct val="20000"/>
              </a:spcBef>
              <a:buClr>
                <a:schemeClr val="bg2"/>
              </a:buClr>
              <a:buSzPct val="70000"/>
              <a:buFont typeface="Wingdings" pitchFamily="2" charset="2"/>
              <a:buNone/>
              <a:defRPr/>
            </a:pPr>
            <a:r>
              <a:rPr lang="en-US" dirty="0">
                <a:latin typeface="Tahoma" pitchFamily="34" charset="0"/>
                <a:ea typeface="Tahoma" pitchFamily="34" charset="0"/>
                <a:cs typeface="Tahoma" pitchFamily="34" charset="0"/>
              </a:rPr>
              <a:t>Pan India Coverage</a:t>
            </a:r>
          </a:p>
          <a:p>
            <a:pPr marL="469900" indent="-469900" algn="ctr">
              <a:spcBef>
                <a:spcPct val="20000"/>
              </a:spcBef>
              <a:buClr>
                <a:schemeClr val="bg2"/>
              </a:buClr>
              <a:buSzPct val="70000"/>
              <a:buFont typeface="Wingdings" pitchFamily="2" charset="2"/>
              <a:buNone/>
              <a:defRPr/>
            </a:pPr>
            <a:endParaRPr lang="en-US" dirty="0">
              <a:latin typeface="Tahoma" pitchFamily="34" charset="0"/>
              <a:ea typeface="Tahoma" pitchFamily="34" charset="0"/>
              <a:cs typeface="Tahoma" pitchFamily="34" charset="0"/>
            </a:endParaRPr>
          </a:p>
          <a:p>
            <a:pPr marL="469900" indent="-469900">
              <a:spcBef>
                <a:spcPct val="20000"/>
              </a:spcBef>
              <a:buClr>
                <a:schemeClr val="bg2"/>
              </a:buClr>
              <a:buSzPct val="70000"/>
              <a:buFont typeface="Wingdings" pitchFamily="2" charset="2"/>
              <a:buNone/>
              <a:defRPr/>
            </a:pPr>
            <a:r>
              <a:rPr lang="en-US" dirty="0">
                <a:latin typeface="Tahoma" pitchFamily="34" charset="0"/>
                <a:ea typeface="Tahoma" pitchFamily="34" charset="0"/>
                <a:cs typeface="Tahoma" pitchFamily="34" charset="0"/>
              </a:rPr>
              <a:t>More than…</a:t>
            </a:r>
          </a:p>
          <a:p>
            <a:pPr marL="908050" lvl="1" indent="-436563">
              <a:spcBef>
                <a:spcPct val="20000"/>
              </a:spcBef>
              <a:buClr>
                <a:schemeClr val="bg2"/>
              </a:buClr>
              <a:buSzPct val="70000"/>
              <a:buFont typeface="Wingdings" pitchFamily="2" charset="2"/>
              <a:buChar char="o"/>
              <a:defRPr/>
            </a:pPr>
            <a:r>
              <a:rPr lang="en-US" sz="1600" b="1" dirty="0" smtClean="0">
                <a:latin typeface="Tahoma" pitchFamily="34" charset="0"/>
                <a:ea typeface="Tahoma" pitchFamily="34" charset="0"/>
                <a:cs typeface="Tahoma" pitchFamily="34" charset="0"/>
              </a:rPr>
              <a:t>534 </a:t>
            </a:r>
            <a:r>
              <a:rPr lang="en-US" sz="1600" b="1" dirty="0">
                <a:latin typeface="Tahoma" pitchFamily="34" charset="0"/>
                <a:ea typeface="Tahoma" pitchFamily="34" charset="0"/>
                <a:cs typeface="Tahoma" pitchFamily="34" charset="0"/>
              </a:rPr>
              <a:t>million page views </a:t>
            </a:r>
          </a:p>
          <a:p>
            <a:pPr marL="1365250" lvl="2" indent="-436563">
              <a:spcBef>
                <a:spcPct val="20000"/>
              </a:spcBef>
              <a:buClr>
                <a:schemeClr val="bg2"/>
              </a:buClr>
              <a:buSzPct val="70000"/>
              <a:defRPr/>
            </a:pPr>
            <a:r>
              <a:rPr lang="en-US" sz="900" dirty="0">
                <a:latin typeface="Tahoma" pitchFamily="34" charset="0"/>
                <a:ea typeface="Tahoma" pitchFamily="34" charset="0"/>
                <a:cs typeface="Tahoma" pitchFamily="34" charset="0"/>
              </a:rPr>
              <a:t>(Jan – Dec </a:t>
            </a:r>
            <a:r>
              <a:rPr lang="en-US" sz="900" dirty="0" smtClean="0">
                <a:latin typeface="Tahoma" pitchFamily="34" charset="0"/>
                <a:ea typeface="Tahoma" pitchFamily="34" charset="0"/>
                <a:cs typeface="Tahoma" pitchFamily="34" charset="0"/>
              </a:rPr>
              <a:t>2012 </a:t>
            </a:r>
            <a:r>
              <a:rPr lang="en-US" sz="900" dirty="0">
                <a:latin typeface="Tahoma" pitchFamily="34" charset="0"/>
                <a:ea typeface="Tahoma" pitchFamily="34" charset="0"/>
                <a:cs typeface="Tahoma" pitchFamily="34" charset="0"/>
              </a:rPr>
              <a:t>| </a:t>
            </a:r>
            <a:r>
              <a:rPr lang="en-US" sz="900" b="1" dirty="0">
                <a:latin typeface="Tahoma" pitchFamily="34" charset="0"/>
                <a:ea typeface="Tahoma" pitchFamily="34" charset="0"/>
                <a:cs typeface="Tahoma" pitchFamily="34" charset="0"/>
              </a:rPr>
              <a:t>Source : Google Analytics</a:t>
            </a:r>
            <a:r>
              <a:rPr lang="en-US" sz="900" dirty="0">
                <a:latin typeface="Tahoma" pitchFamily="34" charset="0"/>
                <a:ea typeface="Tahoma" pitchFamily="34" charset="0"/>
                <a:cs typeface="Tahoma" pitchFamily="34" charset="0"/>
              </a:rPr>
              <a:t>)</a:t>
            </a:r>
          </a:p>
          <a:p>
            <a:pPr marL="908050" lvl="1" indent="-436563">
              <a:spcBef>
                <a:spcPct val="20000"/>
              </a:spcBef>
              <a:buClr>
                <a:schemeClr val="bg2"/>
              </a:buClr>
              <a:buSzPct val="70000"/>
              <a:buFont typeface="Wingdings" pitchFamily="2" charset="2"/>
              <a:buChar char="o"/>
              <a:defRPr/>
            </a:pPr>
            <a:endParaRPr lang="en-US" sz="1600" b="1" dirty="0">
              <a:latin typeface="Tahoma" pitchFamily="34" charset="0"/>
              <a:ea typeface="Tahoma" pitchFamily="34" charset="0"/>
              <a:cs typeface="Tahoma" pitchFamily="34" charset="0"/>
            </a:endParaRPr>
          </a:p>
          <a:p>
            <a:pPr marL="908050" lvl="1" indent="-436563">
              <a:spcBef>
                <a:spcPct val="20000"/>
              </a:spcBef>
              <a:buClr>
                <a:schemeClr val="bg2"/>
              </a:buClr>
              <a:buSzPct val="70000"/>
              <a:buFont typeface="Wingdings" pitchFamily="2" charset="2"/>
              <a:buChar char="o"/>
              <a:defRPr/>
            </a:pPr>
            <a:r>
              <a:rPr lang="en-US" sz="1600" b="1" dirty="0" smtClean="0">
                <a:latin typeface="Tahoma" pitchFamily="34" charset="0"/>
                <a:ea typeface="Tahoma" pitchFamily="34" charset="0"/>
                <a:cs typeface="Tahoma" pitchFamily="34" charset="0"/>
              </a:rPr>
              <a:t>57 </a:t>
            </a:r>
            <a:r>
              <a:rPr lang="en-US" sz="1600" b="1" dirty="0">
                <a:latin typeface="Tahoma" pitchFamily="34" charset="0"/>
                <a:ea typeface="Tahoma" pitchFamily="34" charset="0"/>
                <a:cs typeface="Tahoma" pitchFamily="34" charset="0"/>
              </a:rPr>
              <a:t>million student’s results</a:t>
            </a:r>
          </a:p>
          <a:p>
            <a:pPr marL="1365250" lvl="2" indent="-436563">
              <a:spcBef>
                <a:spcPct val="20000"/>
              </a:spcBef>
              <a:buClr>
                <a:schemeClr val="bg2"/>
              </a:buClr>
              <a:buSzPct val="70000"/>
              <a:defRPr/>
            </a:pPr>
            <a:r>
              <a:rPr lang="en-US" sz="900" dirty="0">
                <a:latin typeface="Tahoma" pitchFamily="34" charset="0"/>
                <a:ea typeface="Tahoma" pitchFamily="34" charset="0"/>
                <a:cs typeface="Tahoma" pitchFamily="34" charset="0"/>
              </a:rPr>
              <a:t>(Jan – Dec </a:t>
            </a:r>
            <a:r>
              <a:rPr lang="en-US" sz="900" dirty="0" smtClean="0">
                <a:latin typeface="Tahoma" pitchFamily="34" charset="0"/>
                <a:ea typeface="Tahoma" pitchFamily="34" charset="0"/>
                <a:cs typeface="Tahoma" pitchFamily="34" charset="0"/>
              </a:rPr>
              <a:t>2012 </a:t>
            </a:r>
            <a:r>
              <a:rPr lang="en-US" sz="900" dirty="0">
                <a:latin typeface="Tahoma" pitchFamily="34" charset="0"/>
                <a:ea typeface="Tahoma" pitchFamily="34" charset="0"/>
                <a:cs typeface="Tahoma" pitchFamily="34" charset="0"/>
              </a:rPr>
              <a:t>| </a:t>
            </a:r>
            <a:r>
              <a:rPr lang="en-US" sz="900" b="1" dirty="0">
                <a:latin typeface="Tahoma" pitchFamily="34" charset="0"/>
                <a:ea typeface="Tahoma" pitchFamily="34" charset="0"/>
                <a:cs typeface="Tahoma" pitchFamily="34" charset="0"/>
              </a:rPr>
              <a:t>Source : Internal</a:t>
            </a:r>
            <a:r>
              <a:rPr lang="en-US" sz="900" dirty="0">
                <a:latin typeface="Tahoma" pitchFamily="34" charset="0"/>
                <a:ea typeface="Tahoma" pitchFamily="34" charset="0"/>
                <a:cs typeface="Tahoma" pitchFamily="34" charset="0"/>
              </a:rPr>
              <a:t>)</a:t>
            </a:r>
          </a:p>
          <a:p>
            <a:pPr marL="908050" lvl="1" indent="-436563">
              <a:spcBef>
                <a:spcPct val="20000"/>
              </a:spcBef>
              <a:buClr>
                <a:schemeClr val="bg2"/>
              </a:buClr>
              <a:buSzPct val="70000"/>
              <a:buFont typeface="Wingdings" pitchFamily="2" charset="2"/>
              <a:buChar char="o"/>
              <a:defRPr/>
            </a:pPr>
            <a:endParaRPr lang="en-US" sz="1600" b="1" dirty="0">
              <a:latin typeface="Tahoma" pitchFamily="34" charset="0"/>
              <a:ea typeface="Tahoma" pitchFamily="34" charset="0"/>
              <a:cs typeface="Tahoma" pitchFamily="34" charset="0"/>
            </a:endParaRPr>
          </a:p>
          <a:p>
            <a:pPr marL="908050" lvl="1" indent="-436563">
              <a:spcBef>
                <a:spcPct val="20000"/>
              </a:spcBef>
              <a:buClr>
                <a:schemeClr val="bg2"/>
              </a:buClr>
              <a:buSzPct val="70000"/>
              <a:buFont typeface="Wingdings" pitchFamily="2" charset="2"/>
              <a:buChar char="o"/>
              <a:defRPr/>
            </a:pPr>
            <a:endParaRPr lang="en-US" sz="1600" b="1" dirty="0">
              <a:latin typeface="Tahoma" pitchFamily="34" charset="0"/>
              <a:ea typeface="Tahoma" pitchFamily="34" charset="0"/>
              <a:cs typeface="Tahoma" pitchFamily="34" charset="0"/>
            </a:endParaRPr>
          </a:p>
          <a:p>
            <a:pPr marL="908050" lvl="1" indent="-436563">
              <a:spcBef>
                <a:spcPct val="20000"/>
              </a:spcBef>
              <a:buClr>
                <a:schemeClr val="bg2"/>
              </a:buClr>
              <a:buSzPct val="70000"/>
              <a:buFont typeface="Wingdings" pitchFamily="2" charset="2"/>
              <a:buChar char="o"/>
              <a:defRPr/>
            </a:pPr>
            <a:endParaRPr lang="en-US" sz="1600" b="1" dirty="0">
              <a:latin typeface="Tahoma" pitchFamily="34" charset="0"/>
              <a:ea typeface="Tahoma" pitchFamily="34" charset="0"/>
              <a:cs typeface="Tahoma" pitchFamily="34" charset="0"/>
            </a:endParaRPr>
          </a:p>
          <a:p>
            <a:pPr marL="1382713" lvl="2" indent="-468313" algn="r">
              <a:spcBef>
                <a:spcPct val="20000"/>
              </a:spcBef>
              <a:buClr>
                <a:schemeClr val="bg2"/>
              </a:buClr>
              <a:buSzPct val="70000"/>
              <a:defRPr/>
            </a:pPr>
            <a:r>
              <a:rPr lang="en-US" sz="1000" dirty="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p:txBody>
      </p:sp>
      <p:sp>
        <p:nvSpPr>
          <p:cNvPr id="5124" name="Rectangle 4"/>
          <p:cNvSpPr>
            <a:spLocks noChangeArrowheads="1"/>
          </p:cNvSpPr>
          <p:nvPr/>
        </p:nvSpPr>
        <p:spPr bwMode="auto">
          <a:xfrm>
            <a:off x="434975" y="1371600"/>
            <a:ext cx="7848600" cy="701675"/>
          </a:xfrm>
          <a:prstGeom prst="rect">
            <a:avLst/>
          </a:prstGeom>
          <a:noFill/>
          <a:ln w="9525">
            <a:noFill/>
            <a:miter lim="800000"/>
            <a:headEnd/>
            <a:tailEnd/>
          </a:ln>
        </p:spPr>
        <p:txBody>
          <a:bodyPr>
            <a:spAutoFit/>
          </a:bodyPr>
          <a:lstStyle/>
          <a:p>
            <a:r>
              <a:rPr lang="en-US" sz="2000">
                <a:latin typeface="Tahoma" pitchFamily="34" charset="0"/>
                <a:cs typeface="Tahoma" pitchFamily="34" charset="0"/>
              </a:rPr>
              <a:t>Statistics </a:t>
            </a:r>
          </a:p>
          <a:p>
            <a:endParaRPr lang="en-US" sz="2000">
              <a:latin typeface="Times" pitchFamily="18" charset="0"/>
            </a:endParaRPr>
          </a:p>
        </p:txBody>
      </p:sp>
      <p:pic>
        <p:nvPicPr>
          <p:cNvPr id="5" name="Picture 2" descr="india-map"/>
          <p:cNvPicPr>
            <a:picLocks noChangeAspect="1" noChangeArrowheads="1"/>
          </p:cNvPicPr>
          <p:nvPr/>
        </p:nvPicPr>
        <p:blipFill>
          <a:blip r:embed="rId2"/>
          <a:stretch>
            <a:fillRect/>
          </a:stretch>
        </p:blipFill>
        <p:spPr bwMode="auto">
          <a:xfrm>
            <a:off x="4728598" y="1447800"/>
            <a:ext cx="4128629" cy="40576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1000"/>
                                        <p:tgtEl>
                                          <p:spTgt spid="5122"/>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slide(fromRight)">
                                      <p:cBhvr>
                                        <p:cTn id="11" dur="500"/>
                                        <p:tgtEl>
                                          <p:spTgt spid="5124"/>
                                        </p:tgtEl>
                                      </p:cBhvr>
                                    </p:animEffect>
                                  </p:childTnLst>
                                </p:cTn>
                              </p:par>
                            </p:childTnLst>
                          </p:cTn>
                        </p:par>
                        <p:par>
                          <p:cTn id="12" fill="hold" nodeType="afterGroup">
                            <p:stCondLst>
                              <p:cond delay="1500"/>
                            </p:stCondLst>
                            <p:childTnLst>
                              <p:par>
                                <p:cTn id="13" presetID="12" presetClass="entr" presetSubtype="2" fill="hold" grpId="0" nodeType="afterEffect">
                                  <p:stCondLst>
                                    <p:cond delay="0"/>
                                  </p:stCondLst>
                                  <p:childTnLst>
                                    <p:set>
                                      <p:cBhvr>
                                        <p:cTn id="14" dur="1" fill="hold">
                                          <p:stCondLst>
                                            <p:cond delay="0"/>
                                          </p:stCondLst>
                                        </p:cTn>
                                        <p:tgtEl>
                                          <p:spTgt spid="5123"/>
                                        </p:tgtEl>
                                        <p:attrNameLst>
                                          <p:attrName>style.visibility</p:attrName>
                                        </p:attrNameLst>
                                      </p:cBhvr>
                                      <p:to>
                                        <p:strVal val="visible"/>
                                      </p:to>
                                    </p:set>
                                    <p:animEffect transition="in" filter="slide(fromRight)">
                                      <p:cBhvr>
                                        <p:cTn id="15" dur="500"/>
                                        <p:tgtEl>
                                          <p:spTgt spid="5123"/>
                                        </p:tgtEl>
                                      </p:cBhvr>
                                    </p:animEffect>
                                  </p:childTnLst>
                                </p:cTn>
                              </p:par>
                            </p:childTnLst>
                          </p:cTn>
                        </p:par>
                        <p:par>
                          <p:cTn id="16" fill="hold">
                            <p:stCondLst>
                              <p:cond delay="2000"/>
                            </p:stCondLst>
                            <p:childTnLst>
                              <p:par>
                                <p:cTn id="17" presetID="14" presetClass="entr" presetSubtype="1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autoUpdateAnimBg="0"/>
      <p:bldP spid="5124"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resultshome_page.jpg"/>
          <p:cNvPicPr>
            <a:picLocks noChangeAspect="1"/>
          </p:cNvPicPr>
          <p:nvPr/>
        </p:nvPicPr>
        <p:blipFill>
          <a:blip r:embed="rId2"/>
          <a:stretch>
            <a:fillRect/>
          </a:stretch>
        </p:blipFill>
        <p:spPr>
          <a:xfrm>
            <a:off x="1456347" y="1080658"/>
            <a:ext cx="6993306" cy="5487968"/>
          </a:xfrm>
          <a:prstGeom prst="rect">
            <a:avLst/>
          </a:prstGeom>
        </p:spPr>
      </p:pic>
      <p:sp>
        <p:nvSpPr>
          <p:cNvPr id="6" name="AutoShape 5">
            <a:hlinkClick r:id="rId3"/>
          </p:cNvPr>
          <p:cNvSpPr>
            <a:spLocks noChangeArrowheads="1"/>
          </p:cNvSpPr>
          <p:nvPr/>
        </p:nvSpPr>
        <p:spPr bwMode="auto">
          <a:xfrm>
            <a:off x="7391400" y="5943600"/>
            <a:ext cx="990600" cy="457200"/>
          </a:xfrm>
          <a:prstGeom prst="wedgeRoundRectCallout">
            <a:avLst>
              <a:gd name="adj1" fmla="val -6264"/>
              <a:gd name="adj2" fmla="val -169800"/>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Side Stamp </a:t>
            </a:r>
            <a:r>
              <a:rPr lang="en-US" sz="1000" dirty="0" smtClean="0">
                <a:solidFill>
                  <a:schemeClr val="bg1"/>
                </a:solidFill>
                <a:latin typeface="Tahoma" pitchFamily="34" charset="0"/>
                <a:ea typeface="Tahoma" pitchFamily="34" charset="0"/>
                <a:cs typeface="Tahoma" pitchFamily="34" charset="0"/>
              </a:rPr>
              <a:t>120 x 40 Px.</a:t>
            </a:r>
            <a:endParaRPr lang="en-US" sz="1000" dirty="0">
              <a:solidFill>
                <a:schemeClr val="bg1"/>
              </a:solidFill>
              <a:latin typeface="Tahoma" pitchFamily="34" charset="0"/>
              <a:ea typeface="Tahoma" pitchFamily="34" charset="0"/>
              <a:cs typeface="Tahoma" pitchFamily="34" charset="0"/>
            </a:endParaRPr>
          </a:p>
        </p:txBody>
      </p:sp>
      <p:sp>
        <p:nvSpPr>
          <p:cNvPr id="7" name="Rectangle 6"/>
          <p:cNvSpPr/>
          <p:nvPr/>
        </p:nvSpPr>
        <p:spPr>
          <a:xfrm>
            <a:off x="7315200" y="5181600"/>
            <a:ext cx="1143000" cy="3810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34152" y="3532496"/>
            <a:ext cx="1143000" cy="6096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utoShape 5">
            <a:hlinkClick r:id="rId4"/>
          </p:cNvPr>
          <p:cNvSpPr>
            <a:spLocks noChangeArrowheads="1"/>
          </p:cNvSpPr>
          <p:nvPr/>
        </p:nvSpPr>
        <p:spPr bwMode="auto">
          <a:xfrm>
            <a:off x="152400" y="3665504"/>
            <a:ext cx="990600" cy="449296"/>
          </a:xfrm>
          <a:prstGeom prst="wedgeRoundRectCallout">
            <a:avLst>
              <a:gd name="adj1" fmla="val 90177"/>
              <a:gd name="adj2" fmla="val -5779"/>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Side Banner </a:t>
            </a:r>
            <a:r>
              <a:rPr lang="en-US" sz="1050" dirty="0" smtClean="0">
                <a:solidFill>
                  <a:schemeClr val="bg1"/>
                </a:solidFill>
                <a:latin typeface="Tahoma" pitchFamily="34" charset="0"/>
                <a:ea typeface="Tahoma" pitchFamily="34" charset="0"/>
                <a:cs typeface="Tahoma" pitchFamily="34" charset="0"/>
              </a:rPr>
              <a:t>120</a:t>
            </a:r>
            <a:r>
              <a:rPr lang="en-US" sz="1000" dirty="0" smtClean="0">
                <a:solidFill>
                  <a:schemeClr val="bg1"/>
                </a:solidFill>
                <a:latin typeface="Tahoma" pitchFamily="34" charset="0"/>
                <a:ea typeface="Tahoma" pitchFamily="34" charset="0"/>
                <a:cs typeface="Tahoma" pitchFamily="34" charset="0"/>
              </a:rPr>
              <a:t> x 80 Px.</a:t>
            </a:r>
            <a:endParaRPr lang="en-US" sz="1000" dirty="0">
              <a:solidFill>
                <a:schemeClr val="bg1"/>
              </a:solidFill>
              <a:latin typeface="Tahoma" pitchFamily="34" charset="0"/>
              <a:ea typeface="Tahoma" pitchFamily="34" charset="0"/>
              <a:cs typeface="Tahoma" pitchFamily="34" charset="0"/>
            </a:endParaRPr>
          </a:p>
        </p:txBody>
      </p:sp>
      <p:sp>
        <p:nvSpPr>
          <p:cNvPr id="12" name="Rectangle 11"/>
          <p:cNvSpPr/>
          <p:nvPr/>
        </p:nvSpPr>
        <p:spPr>
          <a:xfrm>
            <a:off x="1641144" y="1676400"/>
            <a:ext cx="6629400" cy="6858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utoShape 5">
            <a:hlinkClick r:id="rId5"/>
          </p:cNvPr>
          <p:cNvSpPr>
            <a:spLocks noChangeArrowheads="1"/>
          </p:cNvSpPr>
          <p:nvPr/>
        </p:nvSpPr>
        <p:spPr bwMode="auto">
          <a:xfrm>
            <a:off x="76200" y="1828800"/>
            <a:ext cx="1219200" cy="457200"/>
          </a:xfrm>
          <a:prstGeom prst="wedgeRoundRectCallout">
            <a:avLst>
              <a:gd name="adj1" fmla="val 87077"/>
              <a:gd name="adj2" fmla="val 3334"/>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Leader Banner </a:t>
            </a:r>
            <a:br>
              <a:rPr lang="en-US" sz="1100" dirty="0" smtClean="0">
                <a:solidFill>
                  <a:schemeClr val="bg1"/>
                </a:solidFill>
                <a:latin typeface="Tahoma" pitchFamily="34" charset="0"/>
                <a:ea typeface="Tahoma" pitchFamily="34" charset="0"/>
                <a:cs typeface="Tahoma" pitchFamily="34" charset="0"/>
              </a:rPr>
            </a:br>
            <a:r>
              <a:rPr lang="en-US" sz="1050" dirty="0" smtClean="0">
                <a:solidFill>
                  <a:schemeClr val="bg1"/>
                </a:solidFill>
                <a:latin typeface="Tahoma" pitchFamily="34" charset="0"/>
                <a:ea typeface="Tahoma" pitchFamily="34" charset="0"/>
                <a:cs typeface="Tahoma" pitchFamily="34" charset="0"/>
              </a:rPr>
              <a:t>728</a:t>
            </a:r>
            <a:r>
              <a:rPr lang="en-US" sz="1000" dirty="0" smtClean="0">
                <a:solidFill>
                  <a:schemeClr val="bg1"/>
                </a:solidFill>
                <a:latin typeface="Tahoma" pitchFamily="34" charset="0"/>
                <a:ea typeface="Tahoma" pitchFamily="34" charset="0"/>
                <a:cs typeface="Tahoma" pitchFamily="34" charset="0"/>
              </a:rPr>
              <a:t> x 90 Px.</a:t>
            </a:r>
            <a:endParaRPr lang="en-US" sz="1000" dirty="0">
              <a:solidFill>
                <a:schemeClr val="bg1"/>
              </a:solidFill>
              <a:latin typeface="Tahoma" pitchFamily="34" charset="0"/>
              <a:ea typeface="Tahoma" pitchFamily="34" charset="0"/>
              <a:cs typeface="Tahoma" pitchFamily="34" charset="0"/>
            </a:endParaRPr>
          </a:p>
        </p:txBody>
      </p:sp>
      <p:sp>
        <p:nvSpPr>
          <p:cNvPr id="14" name="Rectangle 13"/>
          <p:cNvSpPr/>
          <p:nvPr/>
        </p:nvSpPr>
        <p:spPr>
          <a:xfrm>
            <a:off x="2819400" y="5832144"/>
            <a:ext cx="4267200" cy="5334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utoShape 5">
            <a:hlinkClick r:id="rId6"/>
          </p:cNvPr>
          <p:cNvSpPr>
            <a:spLocks noChangeArrowheads="1"/>
          </p:cNvSpPr>
          <p:nvPr/>
        </p:nvSpPr>
        <p:spPr bwMode="auto">
          <a:xfrm>
            <a:off x="152400" y="5943600"/>
            <a:ext cx="1219200" cy="449296"/>
          </a:xfrm>
          <a:prstGeom prst="wedgeRoundRectCallout">
            <a:avLst>
              <a:gd name="adj1" fmla="val 181937"/>
              <a:gd name="adj2" fmla="val 1501"/>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Bottom Banner </a:t>
            </a:r>
            <a:r>
              <a:rPr lang="en-US" sz="1050" dirty="0" smtClean="0">
                <a:solidFill>
                  <a:schemeClr val="bg1"/>
                </a:solidFill>
                <a:latin typeface="Tahoma" pitchFamily="34" charset="0"/>
                <a:ea typeface="Tahoma" pitchFamily="34" charset="0"/>
                <a:cs typeface="Tahoma" pitchFamily="34" charset="0"/>
              </a:rPr>
              <a:t>468 </a:t>
            </a:r>
            <a:r>
              <a:rPr lang="en-US" sz="1000" dirty="0" smtClean="0">
                <a:solidFill>
                  <a:schemeClr val="bg1"/>
                </a:solidFill>
                <a:latin typeface="Tahoma" pitchFamily="34" charset="0"/>
                <a:ea typeface="Tahoma" pitchFamily="34" charset="0"/>
                <a:cs typeface="Tahoma" pitchFamily="34" charset="0"/>
              </a:rPr>
              <a:t>x 60 Px.</a:t>
            </a:r>
            <a:endParaRPr lang="en-US" sz="1000" dirty="0">
              <a:solidFill>
                <a:schemeClr val="bg1"/>
              </a:solidFill>
              <a:latin typeface="Tahoma" pitchFamily="34" charset="0"/>
              <a:ea typeface="Tahoma" pitchFamily="34" charset="0"/>
              <a:cs typeface="Tahoma" pitchFamily="34" charset="0"/>
            </a:endParaRPr>
          </a:p>
        </p:txBody>
      </p:sp>
      <p:sp>
        <p:nvSpPr>
          <p:cNvPr id="19" name="Rectangle 23"/>
          <p:cNvSpPr>
            <a:spLocks noChangeArrowheads="1"/>
          </p:cNvSpPr>
          <p:nvPr/>
        </p:nvSpPr>
        <p:spPr bwMode="auto">
          <a:xfrm>
            <a:off x="381000" y="441325"/>
            <a:ext cx="5029200" cy="707886"/>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a:t>
            </a:r>
            <a:r>
              <a:rPr lang="en-US" sz="2000" dirty="0" smtClean="0">
                <a:solidFill>
                  <a:srgbClr val="1373A2"/>
                </a:solidFill>
                <a:latin typeface="Tahoma" pitchFamily="34" charset="0"/>
                <a:cs typeface="Tahoma" pitchFamily="34" charset="0"/>
              </a:rPr>
              <a:t>Results Pages</a:t>
            </a:r>
            <a:endParaRPr lang="en-US" sz="1600" dirty="0">
              <a:solidFill>
                <a:srgbClr val="1373A2"/>
              </a:solidFill>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1000"/>
                                        <p:tgtEl>
                                          <p:spTgt spid="19"/>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6"/>
                                        </p:tgtEl>
                                        <p:attrNameLst>
                                          <p:attrName>style.visibility</p:attrName>
                                        </p:attrNameLst>
                                      </p:cBhvr>
                                      <p:to>
                                        <p:strVal val="visible"/>
                                      </p:to>
                                    </p:set>
                                    <p:animEffect transition="in" filter="blinds(horizontal)">
                                      <p:cBhvr>
                                        <p:cTn id="11" dur="500"/>
                                        <p:tgtEl>
                                          <p:spTgt spid="6"/>
                                        </p:tgtEl>
                                      </p:cBhvr>
                                    </p:animEffect>
                                  </p:childTnLst>
                                </p:cTn>
                              </p:par>
                            </p:childTnLst>
                          </p:cTn>
                        </p:par>
                        <p:par>
                          <p:cTn id="12" fill="hold">
                            <p:stCondLst>
                              <p:cond delay="3500"/>
                            </p:stCondLst>
                            <p:childTnLst>
                              <p:par>
                                <p:cTn id="13" presetID="3" presetClass="entr" presetSubtype="10" fill="hold" grpId="0" nodeType="afterEffect">
                                  <p:stCondLst>
                                    <p:cond delay="2000"/>
                                  </p:stCondLst>
                                  <p:childTnLst>
                                    <p:set>
                                      <p:cBhvr>
                                        <p:cTn id="14" dur="1" fill="hold">
                                          <p:stCondLst>
                                            <p:cond delay="0"/>
                                          </p:stCondLst>
                                        </p:cTn>
                                        <p:tgtEl>
                                          <p:spTgt spid="9"/>
                                        </p:tgtEl>
                                        <p:attrNameLst>
                                          <p:attrName>style.visibility</p:attrName>
                                        </p:attrNameLst>
                                      </p:cBhvr>
                                      <p:to>
                                        <p:strVal val="visible"/>
                                      </p:to>
                                    </p:set>
                                    <p:animEffect transition="in" filter="blinds(horizontal)">
                                      <p:cBhvr>
                                        <p:cTn id="15" dur="500"/>
                                        <p:tgtEl>
                                          <p:spTgt spid="9"/>
                                        </p:tgtEl>
                                      </p:cBhvr>
                                    </p:animEffect>
                                  </p:childTnLst>
                                </p:cTn>
                              </p:par>
                            </p:childTnLst>
                          </p:cTn>
                        </p:par>
                        <p:par>
                          <p:cTn id="16" fill="hold">
                            <p:stCondLst>
                              <p:cond delay="6000"/>
                            </p:stCondLst>
                            <p:childTnLst>
                              <p:par>
                                <p:cTn id="17" presetID="3" presetClass="entr" presetSubtype="10" fill="hold" grpId="0" nodeType="afterEffect">
                                  <p:stCondLst>
                                    <p:cond delay="2000"/>
                                  </p:stCondLst>
                                  <p:childTnLst>
                                    <p:set>
                                      <p:cBhvr>
                                        <p:cTn id="18" dur="1" fill="hold">
                                          <p:stCondLst>
                                            <p:cond delay="0"/>
                                          </p:stCondLst>
                                        </p:cTn>
                                        <p:tgtEl>
                                          <p:spTgt spid="13"/>
                                        </p:tgtEl>
                                        <p:attrNameLst>
                                          <p:attrName>style.visibility</p:attrName>
                                        </p:attrNameLst>
                                      </p:cBhvr>
                                      <p:to>
                                        <p:strVal val="visible"/>
                                      </p:to>
                                    </p:set>
                                    <p:animEffect transition="in" filter="blinds(horizontal)">
                                      <p:cBhvr>
                                        <p:cTn id="19" dur="500"/>
                                        <p:tgtEl>
                                          <p:spTgt spid="13"/>
                                        </p:tgtEl>
                                      </p:cBhvr>
                                    </p:animEffect>
                                  </p:childTnLst>
                                </p:cTn>
                              </p:par>
                            </p:childTnLst>
                          </p:cTn>
                        </p:par>
                        <p:par>
                          <p:cTn id="20" fill="hold">
                            <p:stCondLst>
                              <p:cond delay="8500"/>
                            </p:stCondLst>
                            <p:childTnLst>
                              <p:par>
                                <p:cTn id="21" presetID="3" presetClass="entr" presetSubtype="10" fill="hold" grpId="0" nodeType="afterEffect">
                                  <p:stCondLst>
                                    <p:cond delay="2000"/>
                                  </p:stCondLst>
                                  <p:childTnLst>
                                    <p:set>
                                      <p:cBhvr>
                                        <p:cTn id="22" dur="1" fill="hold">
                                          <p:stCondLst>
                                            <p:cond delay="0"/>
                                          </p:stCondLst>
                                        </p:cTn>
                                        <p:tgtEl>
                                          <p:spTgt spid="18"/>
                                        </p:tgtEl>
                                        <p:attrNameLst>
                                          <p:attrName>style.visibility</p:attrName>
                                        </p:attrNameLst>
                                      </p:cBhvr>
                                      <p:to>
                                        <p:strVal val="visible"/>
                                      </p:to>
                                    </p:set>
                                    <p:animEffect transition="in" filter="blinds(horizontal)">
                                      <p:cBhvr>
                                        <p:cTn id="2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8" grpId="0" animBg="1"/>
      <p:bldP spid="19"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dia_resultshome_page.jpg"/>
          <p:cNvPicPr>
            <a:picLocks noChangeAspect="1"/>
          </p:cNvPicPr>
          <p:nvPr/>
        </p:nvPicPr>
        <p:blipFill>
          <a:blip r:embed="rId2"/>
          <a:stretch>
            <a:fillRect/>
          </a:stretch>
        </p:blipFill>
        <p:spPr>
          <a:xfrm>
            <a:off x="1455502" y="1080658"/>
            <a:ext cx="7147396" cy="5487968"/>
          </a:xfrm>
          <a:prstGeom prst="rect">
            <a:avLst/>
          </a:prstGeom>
        </p:spPr>
      </p:pic>
      <p:sp>
        <p:nvSpPr>
          <p:cNvPr id="8" name="Rectangle 7"/>
          <p:cNvSpPr/>
          <p:nvPr/>
        </p:nvSpPr>
        <p:spPr>
          <a:xfrm>
            <a:off x="1434152" y="3532496"/>
            <a:ext cx="3366448" cy="609600"/>
          </a:xfrm>
          <a:prstGeom prst="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23"/>
          <p:cNvSpPr>
            <a:spLocks noChangeArrowheads="1"/>
          </p:cNvSpPr>
          <p:nvPr/>
        </p:nvSpPr>
        <p:spPr bwMode="auto">
          <a:xfrm>
            <a:off x="381000" y="441325"/>
            <a:ext cx="5029200" cy="707886"/>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Options:</a:t>
            </a:r>
            <a:r>
              <a:rPr lang="en-US" sz="2000" dirty="0">
                <a:solidFill>
                  <a:srgbClr val="1373A2"/>
                </a:solidFill>
                <a:latin typeface="Tahoma" pitchFamily="34" charset="0"/>
                <a:cs typeface="Tahoma" pitchFamily="34" charset="0"/>
              </a:rPr>
              <a:t> </a:t>
            </a:r>
            <a:r>
              <a:rPr lang="en-US" sz="2000" dirty="0" smtClean="0">
                <a:solidFill>
                  <a:srgbClr val="1373A2"/>
                </a:solidFill>
                <a:latin typeface="Tahoma" pitchFamily="34" charset="0"/>
                <a:cs typeface="Tahoma" pitchFamily="34" charset="0"/>
              </a:rPr>
              <a:t>Results Pages</a:t>
            </a:r>
            <a:endParaRPr lang="en-US" sz="1600" dirty="0">
              <a:solidFill>
                <a:srgbClr val="1373A2"/>
              </a:solidFill>
              <a:latin typeface="Tahoma" pitchFamily="34" charset="0"/>
              <a:cs typeface="Tahoma" pitchFamily="34" charset="0"/>
            </a:endParaRPr>
          </a:p>
        </p:txBody>
      </p:sp>
      <p:sp>
        <p:nvSpPr>
          <p:cNvPr id="15" name="AutoShape 5">
            <a:hlinkClick r:id="rId3"/>
          </p:cNvPr>
          <p:cNvSpPr>
            <a:spLocks noChangeArrowheads="1"/>
          </p:cNvSpPr>
          <p:nvPr/>
        </p:nvSpPr>
        <p:spPr bwMode="auto">
          <a:xfrm>
            <a:off x="152400" y="2057400"/>
            <a:ext cx="1066800" cy="1066800"/>
          </a:xfrm>
          <a:prstGeom prst="wedgeRoundRectCallout">
            <a:avLst>
              <a:gd name="adj1" fmla="val 83432"/>
              <a:gd name="adj2" fmla="val 121192"/>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Side Banner </a:t>
            </a:r>
            <a:r>
              <a:rPr lang="en-US" sz="1000" dirty="0" smtClean="0">
                <a:solidFill>
                  <a:schemeClr val="bg1"/>
                </a:solidFill>
                <a:latin typeface="Tahoma" pitchFamily="34" charset="0"/>
                <a:ea typeface="Tahoma" pitchFamily="34" charset="0"/>
                <a:cs typeface="Tahoma" pitchFamily="34" charset="0"/>
              </a:rPr>
              <a:t>(expandable)</a:t>
            </a:r>
          </a:p>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 </a:t>
            </a:r>
            <a:r>
              <a:rPr lang="en-US" sz="1050" dirty="0" smtClean="0">
                <a:solidFill>
                  <a:schemeClr val="bg1"/>
                </a:solidFill>
                <a:latin typeface="Tahoma" pitchFamily="34" charset="0"/>
                <a:ea typeface="Tahoma" pitchFamily="34" charset="0"/>
                <a:cs typeface="Tahoma" pitchFamily="34" charset="0"/>
              </a:rPr>
              <a:t>120</a:t>
            </a:r>
            <a:r>
              <a:rPr lang="en-US" sz="1000" dirty="0" smtClean="0">
                <a:solidFill>
                  <a:schemeClr val="bg1"/>
                </a:solidFill>
                <a:latin typeface="Tahoma" pitchFamily="34" charset="0"/>
                <a:ea typeface="Tahoma" pitchFamily="34" charset="0"/>
                <a:cs typeface="Tahoma" pitchFamily="34" charset="0"/>
              </a:rPr>
              <a:t> x 80 Px. =&gt;</a:t>
            </a:r>
          </a:p>
          <a:p>
            <a:pPr algn="ctr">
              <a:spcBef>
                <a:spcPct val="20000"/>
              </a:spcBef>
              <a:buClr>
                <a:schemeClr val="bg2"/>
              </a:buClr>
              <a:buSzPct val="70000"/>
              <a:buFont typeface="Wingdings" pitchFamily="2" charset="2"/>
              <a:buNone/>
            </a:pPr>
            <a:r>
              <a:rPr lang="en-US" sz="1000" dirty="0" smtClean="0">
                <a:solidFill>
                  <a:schemeClr val="bg1"/>
                </a:solidFill>
                <a:latin typeface="Tahoma" pitchFamily="34" charset="0"/>
                <a:ea typeface="Tahoma" pitchFamily="34" charset="0"/>
                <a:cs typeface="Tahoma" pitchFamily="34" charset="0"/>
              </a:rPr>
              <a:t>300 x 80 Px.</a:t>
            </a:r>
            <a:endParaRPr lang="en-US" sz="1000" dirty="0">
              <a:solidFill>
                <a:schemeClr val="bg1"/>
              </a:solidFill>
              <a:latin typeface="Tahoma" pitchFamily="34" charset="0"/>
              <a:ea typeface="Tahoma" pitchFamily="34" charset="0"/>
              <a:cs typeface="Tahoma" pitchFamily="34" charset="0"/>
            </a:endParaRPr>
          </a:p>
        </p:txBody>
      </p:sp>
      <p:sp>
        <p:nvSpPr>
          <p:cNvPr id="16" name="Rounded Rectangle 15"/>
          <p:cNvSpPr/>
          <p:nvPr/>
        </p:nvSpPr>
        <p:spPr>
          <a:xfrm>
            <a:off x="228600" y="3962400"/>
            <a:ext cx="990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a:solidFill>
                  <a:schemeClr val="tx2"/>
                </a:solidFill>
              </a:rPr>
              <a:t>It </a:t>
            </a:r>
            <a:r>
              <a:rPr lang="en-US" sz="1000" dirty="0" smtClean="0">
                <a:solidFill>
                  <a:schemeClr val="tx2"/>
                </a:solidFill>
              </a:rPr>
              <a:t>expands on mouse hover. </a:t>
            </a:r>
          </a:p>
          <a:p>
            <a:pPr algn="ctr">
              <a:defRPr/>
            </a:pPr>
            <a:endParaRPr lang="en-US" sz="1000" dirty="0">
              <a:solidFill>
                <a:schemeClr val="tx2"/>
              </a:solidFill>
            </a:endParaRPr>
          </a:p>
          <a:p>
            <a:pPr algn="ctr">
              <a:defRPr/>
            </a:pPr>
            <a:r>
              <a:rPr lang="en-US" sz="1000" dirty="0">
                <a:solidFill>
                  <a:schemeClr val="tx2"/>
                </a:solidFill>
                <a:hlinkClick r:id="rId3"/>
              </a:rPr>
              <a:t>Click </a:t>
            </a:r>
            <a:r>
              <a:rPr lang="en-US" sz="1000" dirty="0">
                <a:solidFill>
                  <a:schemeClr val="tx2"/>
                </a:solidFill>
              </a:rPr>
              <a:t>for live sample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linds(horizontal)">
                                      <p:cBhvr>
                                        <p:cTn id="7" dur="1000"/>
                                        <p:tgtEl>
                                          <p:spTgt spid="19"/>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15"/>
                                        </p:tgtEl>
                                        <p:attrNameLst>
                                          <p:attrName>style.visibility</p:attrName>
                                        </p:attrNameLst>
                                      </p:cBhvr>
                                      <p:to>
                                        <p:strVal val="visible"/>
                                      </p:to>
                                    </p:set>
                                    <p:animEffect transition="in" filter="blinds(horizontal)">
                                      <p:cBhvr>
                                        <p:cTn id="11" dur="500"/>
                                        <p:tgtEl>
                                          <p:spTgt spid="15"/>
                                        </p:tgtEl>
                                      </p:cBhvr>
                                    </p:animEffect>
                                  </p:childTnLst>
                                </p:cTn>
                              </p:par>
                            </p:childTnLst>
                          </p:cTn>
                        </p:par>
                        <p:par>
                          <p:cTn id="12" fill="hold">
                            <p:stCondLst>
                              <p:cond delay="3500"/>
                            </p:stCondLst>
                            <p:childTnLst>
                              <p:par>
                                <p:cTn id="13" presetID="3" presetClass="entr" presetSubtype="1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utoUpdateAnimBg="0"/>
      <p:bldP spid="1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1" name="Rectangle 23"/>
          <p:cNvSpPr>
            <a:spLocks noChangeArrowheads="1"/>
          </p:cNvSpPr>
          <p:nvPr/>
        </p:nvSpPr>
        <p:spPr bwMode="auto">
          <a:xfrm>
            <a:off x="381000" y="441325"/>
            <a:ext cx="6172200" cy="70802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Options:</a:t>
            </a:r>
            <a:r>
              <a:rPr lang="en-US" sz="2000">
                <a:solidFill>
                  <a:srgbClr val="1373A2"/>
                </a:solidFill>
                <a:latin typeface="Tahoma" pitchFamily="34" charset="0"/>
                <a:cs typeface="Tahoma" pitchFamily="34" charset="0"/>
              </a:rPr>
              <a:t> Results Pages:</a:t>
            </a:r>
            <a:r>
              <a:rPr lang="en-US" sz="1600">
                <a:solidFill>
                  <a:srgbClr val="1373A2"/>
                </a:solidFill>
                <a:latin typeface="Tahoma" pitchFamily="34" charset="0"/>
                <a:cs typeface="Tahoma" pitchFamily="34" charset="0"/>
              </a:rPr>
              <a:t> Intermediate Banner</a:t>
            </a:r>
          </a:p>
        </p:txBody>
      </p:sp>
      <p:pic>
        <p:nvPicPr>
          <p:cNvPr id="3" name="Picture 2"/>
          <p:cNvPicPr>
            <a:picLocks noChangeAspect="1"/>
          </p:cNvPicPr>
          <p:nvPr/>
        </p:nvPicPr>
        <p:blipFill>
          <a:blip r:embed="rId2"/>
          <a:stretch>
            <a:fillRect/>
          </a:stretch>
        </p:blipFill>
        <p:spPr>
          <a:xfrm>
            <a:off x="1597739" y="1080658"/>
            <a:ext cx="6862922" cy="5487967"/>
          </a:xfrm>
          <a:prstGeom prst="rect">
            <a:avLst/>
          </a:prstGeom>
        </p:spPr>
      </p:pic>
      <p:sp>
        <p:nvSpPr>
          <p:cNvPr id="4" name="AutoShape 5">
            <a:hlinkClick r:id="rId3"/>
          </p:cNvPr>
          <p:cNvSpPr>
            <a:spLocks noChangeArrowheads="1"/>
          </p:cNvSpPr>
          <p:nvPr/>
        </p:nvSpPr>
        <p:spPr bwMode="auto">
          <a:xfrm>
            <a:off x="152400" y="2057400"/>
            <a:ext cx="1295400" cy="762000"/>
          </a:xfrm>
          <a:prstGeom prst="wedgeRoundRectCallout">
            <a:avLst>
              <a:gd name="adj1" fmla="val 181940"/>
              <a:gd name="adj2" fmla="val 82812"/>
              <a:gd name="adj3" fmla="val 16667"/>
            </a:avLst>
          </a:prstGeom>
          <a:solidFill>
            <a:srgbClr val="1373A2"/>
          </a:solidFill>
          <a:ln w="9525">
            <a:noFill/>
            <a:miter lim="800000"/>
            <a:headEnd/>
            <a:tailEnd/>
          </a:ln>
        </p:spPr>
        <p:txBody>
          <a:bodyPr/>
          <a:lstStyle/>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Intermediate  Banner</a:t>
            </a:r>
            <a:endParaRPr lang="en-US" sz="1000" dirty="0" smtClean="0">
              <a:solidFill>
                <a:schemeClr val="bg1"/>
              </a:solidFill>
              <a:latin typeface="Tahoma" pitchFamily="34" charset="0"/>
              <a:ea typeface="Tahoma" pitchFamily="34" charset="0"/>
              <a:cs typeface="Tahoma" pitchFamily="34" charset="0"/>
            </a:endParaRPr>
          </a:p>
          <a:p>
            <a:pPr algn="ctr">
              <a:spcBef>
                <a:spcPct val="20000"/>
              </a:spcBef>
              <a:buClr>
                <a:schemeClr val="bg2"/>
              </a:buClr>
              <a:buSzPct val="70000"/>
              <a:buFont typeface="Wingdings" pitchFamily="2" charset="2"/>
              <a:buNone/>
            </a:pPr>
            <a:r>
              <a:rPr lang="en-US" sz="1100" dirty="0" smtClean="0">
                <a:solidFill>
                  <a:schemeClr val="bg1"/>
                </a:solidFill>
                <a:latin typeface="Tahoma" pitchFamily="34" charset="0"/>
                <a:ea typeface="Tahoma" pitchFamily="34" charset="0"/>
                <a:cs typeface="Tahoma" pitchFamily="34" charset="0"/>
              </a:rPr>
              <a:t> </a:t>
            </a:r>
            <a:r>
              <a:rPr lang="en-US" sz="1050" dirty="0" smtClean="0">
                <a:solidFill>
                  <a:schemeClr val="bg1"/>
                </a:solidFill>
                <a:latin typeface="Tahoma" pitchFamily="34" charset="0"/>
                <a:ea typeface="Tahoma" pitchFamily="34" charset="0"/>
                <a:cs typeface="Tahoma" pitchFamily="34" charset="0"/>
              </a:rPr>
              <a:t>300 </a:t>
            </a:r>
            <a:r>
              <a:rPr lang="en-US" sz="1000" dirty="0" smtClean="0">
                <a:solidFill>
                  <a:schemeClr val="bg1"/>
                </a:solidFill>
                <a:latin typeface="Tahoma" pitchFamily="34" charset="0"/>
                <a:ea typeface="Tahoma" pitchFamily="34" charset="0"/>
                <a:cs typeface="Tahoma" pitchFamily="34" charset="0"/>
              </a:rPr>
              <a:t>x 250 Px. </a:t>
            </a:r>
            <a:endParaRPr lang="en-US" sz="1000" dirty="0">
              <a:solidFill>
                <a:schemeClr val="bg1"/>
              </a:solidFill>
              <a:latin typeface="Tahoma" pitchFamily="34" charset="0"/>
              <a:ea typeface="Tahoma" pitchFamily="34" charset="0"/>
              <a:cs typeface="Tahoma" pitchFamily="34" charset="0"/>
            </a:endParaRPr>
          </a:p>
        </p:txBody>
      </p:sp>
      <p:sp>
        <p:nvSpPr>
          <p:cNvPr id="5" name="Rounded Rectangle 4"/>
          <p:cNvSpPr/>
          <p:nvPr/>
        </p:nvSpPr>
        <p:spPr>
          <a:xfrm>
            <a:off x="228600" y="3962400"/>
            <a:ext cx="990600" cy="1371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dirty="0" smtClean="0">
                <a:solidFill>
                  <a:schemeClr val="tx2"/>
                </a:solidFill>
              </a:rPr>
              <a:t>It will appear for 15 seconds before the actual  page </a:t>
            </a:r>
          </a:p>
          <a:p>
            <a:pPr algn="ctr">
              <a:defRPr/>
            </a:pPr>
            <a:endParaRPr lang="en-US" sz="1000" dirty="0" smtClean="0">
              <a:solidFill>
                <a:schemeClr val="tx2"/>
              </a:solidFill>
            </a:endParaRPr>
          </a:p>
          <a:p>
            <a:pPr algn="ctr">
              <a:defRPr/>
            </a:pPr>
            <a:r>
              <a:rPr lang="en-US" sz="1000" dirty="0" smtClean="0">
                <a:solidFill>
                  <a:schemeClr val="tx2"/>
                </a:solidFill>
                <a:hlinkClick r:id="rId3"/>
              </a:rPr>
              <a:t>Click </a:t>
            </a:r>
            <a:r>
              <a:rPr lang="en-US" sz="1000" dirty="0" smtClean="0">
                <a:solidFill>
                  <a:schemeClr val="tx2"/>
                </a:solidFill>
              </a:rPr>
              <a:t>for live sample</a:t>
            </a:r>
            <a:endParaRPr lang="en-US" sz="1000" dirty="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blinds(horizontal)">
                                      <p:cBhvr>
                                        <p:cTn id="7" dur="1000"/>
                                        <p:tgtEl>
                                          <p:spTgt spid="22551"/>
                                        </p:tgtEl>
                                      </p:cBhvr>
                                    </p:animEffect>
                                  </p:childTnLst>
                                </p:cTn>
                              </p:par>
                            </p:childTnLst>
                          </p:cTn>
                        </p:par>
                        <p:par>
                          <p:cTn id="8" fill="hold">
                            <p:stCondLst>
                              <p:cond delay="1000"/>
                            </p:stCondLst>
                            <p:childTnLst>
                              <p:par>
                                <p:cTn id="9" presetID="3" presetClass="entr" presetSubtype="10" fill="hold" grpId="0" nodeType="afterEffect">
                                  <p:stCondLst>
                                    <p:cond delay="200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par>
                          <p:cTn id="12" fill="hold">
                            <p:stCondLst>
                              <p:cond delay="3500"/>
                            </p:stCondLst>
                            <p:childTnLst>
                              <p:par>
                                <p:cTn id="13" presetID="3"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linds(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autoUpdateAnimBg="0"/>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51" name="Rectangle 23"/>
          <p:cNvSpPr>
            <a:spLocks noChangeArrowheads="1"/>
          </p:cNvSpPr>
          <p:nvPr/>
        </p:nvSpPr>
        <p:spPr bwMode="auto">
          <a:xfrm>
            <a:off x="381000" y="441325"/>
            <a:ext cx="5410200" cy="70802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Options:</a:t>
            </a:r>
            <a:r>
              <a:rPr lang="en-US" sz="2000">
                <a:solidFill>
                  <a:srgbClr val="1373A2"/>
                </a:solidFill>
                <a:latin typeface="Tahoma" pitchFamily="34" charset="0"/>
                <a:cs typeface="Tahoma" pitchFamily="34" charset="0"/>
              </a:rPr>
              <a:t> More… </a:t>
            </a:r>
            <a:endParaRPr lang="en-US" sz="1600">
              <a:solidFill>
                <a:srgbClr val="1373A2"/>
              </a:solidFill>
              <a:latin typeface="Tahoma" pitchFamily="34" charset="0"/>
              <a:cs typeface="Tahoma" pitchFamily="34" charset="0"/>
            </a:endParaRPr>
          </a:p>
        </p:txBody>
      </p:sp>
      <p:sp>
        <p:nvSpPr>
          <p:cNvPr id="40963" name="TextBox 3"/>
          <p:cNvSpPr txBox="1">
            <a:spLocks noChangeArrowheads="1"/>
          </p:cNvSpPr>
          <p:nvPr/>
        </p:nvSpPr>
        <p:spPr bwMode="auto">
          <a:xfrm>
            <a:off x="1371600" y="2209800"/>
            <a:ext cx="3221038" cy="1938338"/>
          </a:xfrm>
          <a:prstGeom prst="rect">
            <a:avLst/>
          </a:prstGeom>
          <a:noFill/>
          <a:ln w="9525">
            <a:noFill/>
            <a:miter lim="800000"/>
            <a:headEnd/>
            <a:tailEnd/>
          </a:ln>
        </p:spPr>
        <p:txBody>
          <a:bodyPr wrap="none">
            <a:spAutoFit/>
          </a:bodyPr>
          <a:lstStyle/>
          <a:p>
            <a:pPr>
              <a:buFont typeface="Wingdings" pitchFamily="2" charset="2"/>
              <a:buChar char="Ø"/>
            </a:pPr>
            <a:r>
              <a:rPr lang="en-US"/>
              <a:t>E-mailers (1,55,000+ users)</a:t>
            </a:r>
          </a:p>
          <a:p>
            <a:pPr>
              <a:buFont typeface="Wingdings" pitchFamily="2" charset="2"/>
              <a:buChar char="Ø"/>
            </a:pPr>
            <a:endParaRPr lang="en-US"/>
          </a:p>
          <a:p>
            <a:pPr>
              <a:buFont typeface="Wingdings" pitchFamily="2" charset="2"/>
              <a:buChar char="Ø"/>
            </a:pPr>
            <a:r>
              <a:rPr lang="en-US"/>
              <a:t>Pop ups</a:t>
            </a:r>
          </a:p>
          <a:p>
            <a:pPr>
              <a:buFont typeface="Wingdings" pitchFamily="2" charset="2"/>
              <a:buChar char="Ø"/>
            </a:pPr>
            <a:r>
              <a:rPr lang="en-US"/>
              <a:t>Pop unders</a:t>
            </a:r>
          </a:p>
          <a:p>
            <a:pPr>
              <a:buFont typeface="Wingdings" pitchFamily="2" charset="2"/>
              <a:buChar char="Ø"/>
            </a:pPr>
            <a:r>
              <a:rPr lang="en-US"/>
              <a:t>Surveys</a:t>
            </a:r>
          </a:p>
          <a:p>
            <a:r>
              <a:rPr lang="en-US" sz="1100"/>
              <a:t>(on daily / weekly basis)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blinds(horizontal)">
                                      <p:cBhvr>
                                        <p:cTn id="7" dur="1000"/>
                                        <p:tgtEl>
                                          <p:spTgt spid="225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 Box 3"/>
          <p:cNvSpPr txBox="1">
            <a:spLocks noChangeArrowheads="1"/>
          </p:cNvSpPr>
          <p:nvPr/>
        </p:nvSpPr>
        <p:spPr bwMode="auto">
          <a:xfrm>
            <a:off x="6400800" y="5181600"/>
            <a:ext cx="2667000" cy="641350"/>
          </a:xfrm>
          <a:prstGeom prst="rect">
            <a:avLst/>
          </a:prstGeom>
          <a:noFill/>
          <a:ln w="9525">
            <a:noFill/>
            <a:miter lim="800000"/>
            <a:headEnd/>
            <a:tailEnd/>
          </a:ln>
        </p:spPr>
        <p:txBody>
          <a:bodyPr>
            <a:spAutoFit/>
          </a:bodyPr>
          <a:lstStyle/>
          <a:p>
            <a:pPr algn="ctr">
              <a:spcBef>
                <a:spcPct val="20000"/>
              </a:spcBef>
              <a:buClr>
                <a:schemeClr val="bg2"/>
              </a:buClr>
              <a:buSzPct val="70000"/>
              <a:buFont typeface="Wingdings" pitchFamily="2" charset="2"/>
              <a:buNone/>
            </a:pPr>
            <a:r>
              <a:rPr lang="en-US" sz="3600" b="1">
                <a:solidFill>
                  <a:srgbClr val="1373A2"/>
                </a:solidFill>
                <a:latin typeface="Tahoma" pitchFamily="34" charset="0"/>
                <a:cs typeface="Tahoma" pitchFamily="34" charset="0"/>
              </a:rPr>
              <a:t>Thank You</a:t>
            </a:r>
          </a:p>
        </p:txBody>
      </p:sp>
      <p:sp>
        <p:nvSpPr>
          <p:cNvPr id="25604" name="Rectangle 4"/>
          <p:cNvSpPr>
            <a:spLocks noChangeArrowheads="1"/>
          </p:cNvSpPr>
          <p:nvPr/>
        </p:nvSpPr>
        <p:spPr bwMode="auto">
          <a:xfrm>
            <a:off x="381000" y="441325"/>
            <a:ext cx="52578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Contact</a:t>
            </a:r>
          </a:p>
        </p:txBody>
      </p:sp>
      <p:pic>
        <p:nvPicPr>
          <p:cNvPr id="41988" name="Ink 7"/>
          <p:cNvPicPr>
            <a:picLocks noRot="1" noChangeAspect="1" noEditPoints="1" noChangeArrowheads="1" noChangeShapeType="1"/>
          </p:cNvPicPr>
          <p:nvPr/>
        </p:nvPicPr>
        <p:blipFill>
          <a:blip r:embed="rId2" cstate="print"/>
          <a:srcRect/>
          <a:stretch>
            <a:fillRect/>
          </a:stretch>
        </p:blipFill>
        <p:spPr bwMode="auto">
          <a:xfrm>
            <a:off x="1339850" y="3840163"/>
            <a:ext cx="17463" cy="34925"/>
          </a:xfrm>
          <a:prstGeom prst="rect">
            <a:avLst/>
          </a:prstGeom>
          <a:noFill/>
          <a:ln w="9525">
            <a:noFill/>
            <a:miter lim="800000"/>
            <a:headEnd/>
            <a:tailEnd/>
          </a:ln>
        </p:spPr>
      </p:pic>
      <p:sp>
        <p:nvSpPr>
          <p:cNvPr id="41989" name="TextBox 5"/>
          <p:cNvSpPr txBox="1">
            <a:spLocks noChangeArrowheads="1"/>
          </p:cNvSpPr>
          <p:nvPr/>
        </p:nvSpPr>
        <p:spPr bwMode="auto">
          <a:xfrm>
            <a:off x="1524000" y="3657600"/>
            <a:ext cx="6878638" cy="1477963"/>
          </a:xfrm>
          <a:prstGeom prst="rect">
            <a:avLst/>
          </a:prstGeom>
          <a:noFill/>
          <a:ln w="9525">
            <a:noFill/>
            <a:miter lim="800000"/>
            <a:headEnd/>
            <a:tailEnd/>
          </a:ln>
        </p:spPr>
        <p:txBody>
          <a:bodyPr>
            <a:spAutoFit/>
          </a:bodyPr>
          <a:lstStyle/>
          <a:p>
            <a:r>
              <a:rPr lang="en-US" dirty="0"/>
              <a:t>It will </a:t>
            </a:r>
            <a:r>
              <a:rPr lang="en-US" dirty="0" smtClean="0"/>
              <a:t>be a </a:t>
            </a:r>
            <a:r>
              <a:rPr lang="en-US" dirty="0"/>
              <a:t>pleasure to work with your team to formulate a custom media plan based on </a:t>
            </a:r>
            <a:r>
              <a:rPr lang="en-US" dirty="0" smtClean="0"/>
              <a:t>your desired </a:t>
            </a:r>
            <a:r>
              <a:rPr lang="en-US" dirty="0"/>
              <a:t>target </a:t>
            </a:r>
            <a:r>
              <a:rPr lang="en-US" dirty="0" smtClean="0"/>
              <a:t>audience </a:t>
            </a:r>
            <a:r>
              <a:rPr lang="en-US" dirty="0"/>
              <a:t>and campaign goals.</a:t>
            </a:r>
          </a:p>
          <a:p>
            <a:endParaRPr lang="en-US" dirty="0"/>
          </a:p>
          <a:p>
            <a:r>
              <a:rPr lang="en-US" dirty="0"/>
              <a:t>Please feel free to contact with your queries.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9900" y="1524000"/>
            <a:ext cx="3762718" cy="20469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1000"/>
                                        <p:tgtEl>
                                          <p:spTgt spid="25604"/>
                                        </p:tgtEl>
                                      </p:cBhvr>
                                    </p:animEffect>
                                  </p:childTnLst>
                                </p:cTn>
                              </p:par>
                            </p:childTnLst>
                          </p:cTn>
                        </p:par>
                        <p:par>
                          <p:cTn id="8" fill="hold" nodeType="afterGroup">
                            <p:stCondLst>
                              <p:cond delay="1000"/>
                            </p:stCondLst>
                            <p:childTnLst>
                              <p:par>
                                <p:cTn id="9" presetID="3" presetClass="entr" presetSubtype="10" fill="hold" grpId="0" nodeType="afterEffect">
                                  <p:stCondLst>
                                    <p:cond delay="0"/>
                                  </p:stCondLst>
                                  <p:childTnLst>
                                    <p:set>
                                      <p:cBhvr>
                                        <p:cTn id="10" dur="1" fill="hold">
                                          <p:stCondLst>
                                            <p:cond delay="0"/>
                                          </p:stCondLst>
                                        </p:cTn>
                                        <p:tgtEl>
                                          <p:spTgt spid="25603"/>
                                        </p:tgtEl>
                                        <p:attrNameLst>
                                          <p:attrName>style.visibility</p:attrName>
                                        </p:attrNameLst>
                                      </p:cBhvr>
                                      <p:to>
                                        <p:strVal val="visible"/>
                                      </p:to>
                                    </p:set>
                                    <p:animEffect transition="in" filter="blinds(horizontal)">
                                      <p:cBhvr>
                                        <p:cTn id="11" dur="2000"/>
                                        <p:tgtEl>
                                          <p:spTgt spid="256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381000" y="441325"/>
            <a:ext cx="5257800" cy="701675"/>
          </a:xfrm>
          <a:prstGeom prst="rect">
            <a:avLst/>
          </a:prstGeom>
          <a:noFill/>
          <a:ln w="9525">
            <a:noFill/>
            <a:miter lim="800000"/>
            <a:headEnd/>
            <a:tailEnd/>
          </a:ln>
        </p:spPr>
        <p:txBody>
          <a:bodyPr>
            <a:spAutoFit/>
          </a:bodyPr>
          <a:lstStyle/>
          <a:p>
            <a:pPr eaLnBrk="0" hangingPunct="0"/>
            <a:r>
              <a:rPr lang="en-US" sz="4000" dirty="0">
                <a:solidFill>
                  <a:srgbClr val="1373A2"/>
                </a:solidFill>
                <a:latin typeface="Tahoma" pitchFamily="34" charset="0"/>
                <a:cs typeface="Tahoma" pitchFamily="34" charset="0"/>
              </a:rPr>
              <a:t>Contact</a:t>
            </a:r>
          </a:p>
        </p:txBody>
      </p:sp>
      <p:sp>
        <p:nvSpPr>
          <p:cNvPr id="25605" name="Rectangle 5"/>
          <p:cNvSpPr>
            <a:spLocks noChangeArrowheads="1"/>
          </p:cNvSpPr>
          <p:nvPr/>
        </p:nvSpPr>
        <p:spPr bwMode="auto">
          <a:xfrm>
            <a:off x="304800" y="1066800"/>
            <a:ext cx="4800600" cy="4801314"/>
          </a:xfrm>
          <a:prstGeom prst="rect">
            <a:avLst/>
          </a:prstGeom>
          <a:noFill/>
          <a:ln w="9525">
            <a:noFill/>
            <a:miter lim="800000"/>
            <a:headEnd/>
            <a:tailEnd/>
          </a:ln>
        </p:spPr>
        <p:txBody>
          <a:bodyPr wrap="square">
            <a:spAutoFit/>
          </a:bodyPr>
          <a:lstStyle/>
          <a:p>
            <a:pPr>
              <a:defRPr/>
            </a:pPr>
            <a:r>
              <a:rPr lang="en-US" sz="1600" b="1" dirty="0">
                <a:latin typeface="Tahoma" pitchFamily="34" charset="0"/>
                <a:ea typeface="Tahoma" pitchFamily="34" charset="0"/>
                <a:cs typeface="Tahoma" pitchFamily="34" charset="0"/>
              </a:rPr>
              <a:t>Corporate Office</a:t>
            </a:r>
          </a:p>
          <a:p>
            <a:pPr>
              <a:defRPr/>
            </a:pPr>
            <a:r>
              <a:rPr lang="en-US" sz="2400" b="1" dirty="0">
                <a:solidFill>
                  <a:srgbClr val="0F73A2"/>
                </a:solidFill>
                <a:latin typeface="LibertyD" pitchFamily="34" charset="0"/>
                <a:ea typeface="Tahoma" pitchFamily="34" charset="0"/>
                <a:cs typeface="Tahoma" pitchFamily="34" charset="0"/>
              </a:rPr>
              <a:t>IndiaResults.com</a:t>
            </a:r>
            <a:r>
              <a:rPr lang="en-US" b="1" dirty="0">
                <a:solidFill>
                  <a:srgbClr val="0F73A2"/>
                </a:solidFill>
                <a:latin typeface="Tahoma" pitchFamily="34" charset="0"/>
                <a:ea typeface="Tahoma" pitchFamily="34" charset="0"/>
                <a:cs typeface="Tahoma" pitchFamily="34" charset="0"/>
              </a:rPr>
              <a:t/>
            </a:r>
            <a:br>
              <a:rPr lang="en-US" b="1" dirty="0">
                <a:solidFill>
                  <a:srgbClr val="0F73A2"/>
                </a:solidFill>
                <a:latin typeface="Tahoma" pitchFamily="34" charset="0"/>
                <a:ea typeface="Tahoma" pitchFamily="34" charset="0"/>
                <a:cs typeface="Tahoma" pitchFamily="34" charset="0"/>
              </a:rPr>
            </a:br>
            <a:r>
              <a:rPr lang="en-US" sz="1000" dirty="0">
                <a:solidFill>
                  <a:schemeClr val="bg2"/>
                </a:solidFill>
                <a:latin typeface="Tahoma" pitchFamily="34" charset="0"/>
                <a:cs typeface="Tahoma" pitchFamily="34" charset="0"/>
              </a:rPr>
              <a:t>(A Unit of Monsoon Software Consulting P. Ltd.)</a:t>
            </a:r>
            <a:br>
              <a:rPr lang="en-US" sz="1000" dirty="0">
                <a:solidFill>
                  <a:schemeClr val="bg2"/>
                </a:solidFill>
                <a:latin typeface="Tahoma" pitchFamily="34" charset="0"/>
                <a:cs typeface="Tahoma" pitchFamily="34" charset="0"/>
              </a:rPr>
            </a:br>
            <a:r>
              <a:rPr lang="en-US" sz="1200" dirty="0" smtClean="0">
                <a:solidFill>
                  <a:schemeClr val="bg2"/>
                </a:solidFill>
                <a:latin typeface="Tahoma" pitchFamily="34" charset="0"/>
                <a:cs typeface="Tahoma" pitchFamily="34" charset="0"/>
              </a:rPr>
              <a:t>IT-4, </a:t>
            </a:r>
            <a:r>
              <a:rPr lang="en-US" sz="1200" dirty="0">
                <a:solidFill>
                  <a:schemeClr val="bg2"/>
                </a:solidFill>
                <a:latin typeface="Tahoma" pitchFamily="34" charset="0"/>
                <a:cs typeface="Tahoma" pitchFamily="34" charset="0"/>
              </a:rPr>
              <a:t>EPIP </a:t>
            </a:r>
          </a:p>
          <a:p>
            <a:pPr>
              <a:defRPr/>
            </a:pPr>
            <a:r>
              <a:rPr lang="en-US" sz="1200" dirty="0">
                <a:solidFill>
                  <a:schemeClr val="bg2"/>
                </a:solidFill>
                <a:latin typeface="Tahoma" pitchFamily="34" charset="0"/>
                <a:cs typeface="Tahoma" pitchFamily="34" charset="0"/>
              </a:rPr>
              <a:t>RIICO Industrial Area, </a:t>
            </a:r>
            <a:r>
              <a:rPr lang="en-US" sz="1200" dirty="0" err="1">
                <a:solidFill>
                  <a:schemeClr val="bg2"/>
                </a:solidFill>
                <a:latin typeface="Tahoma" pitchFamily="34" charset="0"/>
                <a:cs typeface="Tahoma" pitchFamily="34" charset="0"/>
              </a:rPr>
              <a:t>Sitapura</a:t>
            </a:r>
            <a:endParaRPr lang="en-US" sz="1200" dirty="0">
              <a:solidFill>
                <a:schemeClr val="bg2"/>
              </a:solidFill>
              <a:latin typeface="Tahoma" pitchFamily="34" charset="0"/>
              <a:cs typeface="Tahoma" pitchFamily="34" charset="0"/>
            </a:endParaRPr>
          </a:p>
          <a:p>
            <a:pPr>
              <a:defRPr/>
            </a:pPr>
            <a:r>
              <a:rPr lang="en-US" sz="1200" dirty="0" err="1">
                <a:solidFill>
                  <a:schemeClr val="bg2"/>
                </a:solidFill>
                <a:latin typeface="Tahoma" pitchFamily="34" charset="0"/>
                <a:cs typeface="Tahoma" pitchFamily="34" charset="0"/>
              </a:rPr>
              <a:t>Jaipur</a:t>
            </a:r>
            <a:r>
              <a:rPr lang="en-US" sz="1200" dirty="0">
                <a:solidFill>
                  <a:schemeClr val="bg2"/>
                </a:solidFill>
                <a:latin typeface="Tahoma" pitchFamily="34" charset="0"/>
                <a:cs typeface="Tahoma" pitchFamily="34" charset="0"/>
              </a:rPr>
              <a:t> 302 022 (RAJ) India.</a:t>
            </a:r>
            <a:br>
              <a:rPr lang="en-US" sz="1200" dirty="0">
                <a:solidFill>
                  <a:schemeClr val="bg2"/>
                </a:solidFill>
                <a:latin typeface="Tahoma" pitchFamily="34" charset="0"/>
                <a:cs typeface="Tahoma" pitchFamily="34" charset="0"/>
              </a:rPr>
            </a:br>
            <a:r>
              <a:rPr lang="en-US" sz="1200" dirty="0">
                <a:solidFill>
                  <a:schemeClr val="bg2"/>
                </a:solidFill>
                <a:latin typeface="Tahoma" pitchFamily="34" charset="0"/>
                <a:cs typeface="Tahoma" pitchFamily="34" charset="0"/>
              </a:rPr>
              <a:t>+91-141 </a:t>
            </a:r>
            <a:r>
              <a:rPr lang="en-US" sz="1200" dirty="0" smtClean="0">
                <a:solidFill>
                  <a:schemeClr val="bg2"/>
                </a:solidFill>
                <a:latin typeface="Tahoma" pitchFamily="34" charset="0"/>
                <a:cs typeface="Tahoma" pitchFamily="34" charset="0"/>
              </a:rPr>
              <a:t>277 1080 </a:t>
            </a:r>
            <a:r>
              <a:rPr lang="en-US" sz="1200" dirty="0">
                <a:solidFill>
                  <a:schemeClr val="bg2"/>
                </a:solidFill>
                <a:latin typeface="Tahoma" pitchFamily="34" charset="0"/>
                <a:cs typeface="Tahoma" pitchFamily="34" charset="0"/>
              </a:rPr>
              <a:t>- 81(PBX Lines)</a:t>
            </a:r>
            <a:br>
              <a:rPr lang="en-US" sz="1200" dirty="0">
                <a:solidFill>
                  <a:schemeClr val="bg2"/>
                </a:solidFill>
                <a:latin typeface="Tahoma" pitchFamily="34" charset="0"/>
                <a:cs typeface="Tahoma" pitchFamily="34" charset="0"/>
              </a:rPr>
            </a:br>
            <a:r>
              <a:rPr lang="en-US" sz="1200" dirty="0">
                <a:solidFill>
                  <a:schemeClr val="bg2"/>
                </a:solidFill>
                <a:latin typeface="Tahoma" pitchFamily="34" charset="0"/>
                <a:cs typeface="Tahoma" pitchFamily="34" charset="0"/>
              </a:rPr>
              <a:t>+91-141 </a:t>
            </a:r>
            <a:r>
              <a:rPr lang="en-US" sz="1200" dirty="0" smtClean="0">
                <a:solidFill>
                  <a:schemeClr val="bg2"/>
                </a:solidFill>
                <a:latin typeface="Tahoma" pitchFamily="34" charset="0"/>
                <a:cs typeface="Tahoma" pitchFamily="34" charset="0"/>
              </a:rPr>
              <a:t>277 1082 </a:t>
            </a:r>
            <a:r>
              <a:rPr lang="en-US" sz="1200" dirty="0">
                <a:solidFill>
                  <a:schemeClr val="bg2"/>
                </a:solidFill>
                <a:latin typeface="Tahoma" pitchFamily="34" charset="0"/>
                <a:cs typeface="Tahoma" pitchFamily="34" charset="0"/>
              </a:rPr>
              <a:t>(Fax) </a:t>
            </a:r>
            <a:r>
              <a:rPr lang="en-US" sz="1600" dirty="0"/>
              <a:t/>
            </a:r>
            <a:br>
              <a:rPr lang="en-US" sz="1600" dirty="0"/>
            </a:br>
            <a:endParaRPr lang="en-US" sz="1600" dirty="0">
              <a:solidFill>
                <a:srgbClr val="5F5F5F"/>
              </a:solidFill>
              <a:latin typeface="Tahoma" pitchFamily="34" charset="0"/>
              <a:ea typeface="Tahoma" pitchFamily="34" charset="0"/>
              <a:cs typeface="Tahoma" pitchFamily="34" charset="0"/>
            </a:endParaRPr>
          </a:p>
          <a:p>
            <a:pPr eaLnBrk="0" hangingPunct="0">
              <a:defRPr/>
            </a:pPr>
            <a:r>
              <a:rPr lang="en-US" sz="1200" b="1" dirty="0" err="1" smtClean="0">
                <a:solidFill>
                  <a:srgbClr val="5F5F5F"/>
                </a:solidFill>
                <a:latin typeface="Tahoma" pitchFamily="34" charset="0"/>
                <a:ea typeface="Tahoma" pitchFamily="34" charset="0"/>
                <a:cs typeface="Tahoma" pitchFamily="34" charset="0"/>
              </a:rPr>
              <a:t>Saurabh</a:t>
            </a:r>
            <a:r>
              <a:rPr lang="en-US" sz="1200" b="1" dirty="0" smtClean="0">
                <a:solidFill>
                  <a:srgbClr val="5F5F5F"/>
                </a:solidFill>
                <a:latin typeface="Tahoma" pitchFamily="34" charset="0"/>
                <a:ea typeface="Tahoma" pitchFamily="34" charset="0"/>
                <a:cs typeface="Tahoma" pitchFamily="34" charset="0"/>
              </a:rPr>
              <a:t> </a:t>
            </a:r>
            <a:r>
              <a:rPr lang="en-US" sz="1200" b="1" dirty="0">
                <a:solidFill>
                  <a:srgbClr val="5F5F5F"/>
                </a:solidFill>
                <a:latin typeface="Tahoma" pitchFamily="34" charset="0"/>
                <a:ea typeface="Tahoma" pitchFamily="34" charset="0"/>
                <a:cs typeface="Tahoma" pitchFamily="34" charset="0"/>
              </a:rPr>
              <a:t>Agarwal, Director</a:t>
            </a:r>
            <a:r>
              <a:rPr lang="en-US" sz="1200" dirty="0">
                <a:solidFill>
                  <a:srgbClr val="5F5F5F"/>
                </a:solidFill>
                <a:latin typeface="Tahoma" pitchFamily="34" charset="0"/>
                <a:ea typeface="Tahoma" pitchFamily="34" charset="0"/>
                <a:cs typeface="Tahoma" pitchFamily="34" charset="0"/>
              </a:rPr>
              <a:t> </a:t>
            </a:r>
          </a:p>
          <a:p>
            <a:pPr eaLnBrk="0" hangingPunct="0">
              <a:defRPr/>
            </a:pPr>
            <a:r>
              <a:rPr lang="en-US" sz="1200" dirty="0">
                <a:latin typeface="Tahoma" pitchFamily="34" charset="0"/>
                <a:ea typeface="Tahoma" pitchFamily="34" charset="0"/>
                <a:cs typeface="Tahoma" pitchFamily="34" charset="0"/>
              </a:rPr>
              <a:t>(+</a:t>
            </a:r>
            <a:r>
              <a:rPr lang="en-US" sz="1200" dirty="0" smtClean="0">
                <a:latin typeface="Tahoma" pitchFamily="34" charset="0"/>
                <a:ea typeface="Tahoma" pitchFamily="34" charset="0"/>
                <a:cs typeface="Tahoma" pitchFamily="34" charset="0"/>
              </a:rPr>
              <a:t>91-982 </a:t>
            </a:r>
            <a:r>
              <a:rPr lang="en-US" sz="1200" dirty="0">
                <a:latin typeface="Tahoma" pitchFamily="34" charset="0"/>
                <a:ea typeface="Tahoma" pitchFamily="34" charset="0"/>
                <a:cs typeface="Tahoma" pitchFamily="34" charset="0"/>
              </a:rPr>
              <a:t>906 7113)</a:t>
            </a:r>
          </a:p>
          <a:p>
            <a:pPr eaLnBrk="0" hangingPunct="0">
              <a:defRPr/>
            </a:pPr>
            <a:r>
              <a:rPr lang="en-US" sz="1200" b="1" dirty="0">
                <a:latin typeface="Tahoma" pitchFamily="34" charset="0"/>
                <a:ea typeface="Tahoma" pitchFamily="34" charset="0"/>
                <a:cs typeface="Tahoma" pitchFamily="34" charset="0"/>
                <a:hlinkClick r:id="rId2"/>
              </a:rPr>
              <a:t>saurabh@indiaresults.com</a:t>
            </a:r>
            <a:endParaRPr lang="en-US" sz="1200" b="1" dirty="0">
              <a:latin typeface="Tahoma" pitchFamily="34" charset="0"/>
              <a:ea typeface="Tahoma" pitchFamily="34" charset="0"/>
              <a:cs typeface="Tahoma" pitchFamily="34" charset="0"/>
            </a:endParaRPr>
          </a:p>
          <a:p>
            <a:pPr eaLnBrk="0" hangingPunct="0">
              <a:defRPr/>
            </a:pPr>
            <a:endParaRPr lang="en-US" sz="1200" b="1" dirty="0">
              <a:latin typeface="Tahoma" pitchFamily="34" charset="0"/>
              <a:ea typeface="Tahoma" pitchFamily="34" charset="0"/>
              <a:cs typeface="Tahoma" pitchFamily="34" charset="0"/>
            </a:endParaRPr>
          </a:p>
          <a:p>
            <a:pPr>
              <a:defRPr/>
            </a:pPr>
            <a:r>
              <a:rPr lang="en-US" sz="1200" b="1" dirty="0" err="1" smtClean="0">
                <a:solidFill>
                  <a:srgbClr val="5F5F5F"/>
                </a:solidFill>
                <a:latin typeface="Tahoma" pitchFamily="34" charset="0"/>
                <a:ea typeface="Tahoma" pitchFamily="34" charset="0"/>
                <a:cs typeface="Tahoma" pitchFamily="34" charset="0"/>
              </a:rPr>
              <a:t>Sumit</a:t>
            </a:r>
            <a:r>
              <a:rPr lang="en-US" sz="1200" b="1" dirty="0" smtClean="0">
                <a:solidFill>
                  <a:srgbClr val="5F5F5F"/>
                </a:solidFill>
                <a:latin typeface="Tahoma" pitchFamily="34" charset="0"/>
                <a:ea typeface="Tahoma" pitchFamily="34" charset="0"/>
                <a:cs typeface="Tahoma" pitchFamily="34" charset="0"/>
              </a:rPr>
              <a:t> </a:t>
            </a:r>
            <a:r>
              <a:rPr lang="en-US" sz="1200" b="1" dirty="0" err="1" smtClean="0">
                <a:solidFill>
                  <a:srgbClr val="5F5F5F"/>
                </a:solidFill>
                <a:latin typeface="Tahoma" pitchFamily="34" charset="0"/>
                <a:ea typeface="Tahoma" pitchFamily="34" charset="0"/>
                <a:cs typeface="Tahoma" pitchFamily="34" charset="0"/>
              </a:rPr>
              <a:t>Gilhotra</a:t>
            </a:r>
            <a:r>
              <a:rPr lang="en-US" sz="1200" b="1" dirty="0" smtClean="0">
                <a:solidFill>
                  <a:srgbClr val="5F5F5F"/>
                </a:solidFill>
                <a:latin typeface="Tahoma" pitchFamily="34" charset="0"/>
                <a:ea typeface="Tahoma" pitchFamily="34" charset="0"/>
                <a:cs typeface="Tahoma" pitchFamily="34" charset="0"/>
              </a:rPr>
              <a:t>, GM (Operations)</a:t>
            </a:r>
          </a:p>
          <a:p>
            <a:pPr>
              <a:defRPr/>
            </a:pPr>
            <a:r>
              <a:rPr lang="en-US" sz="1200" dirty="0" smtClean="0">
                <a:latin typeface="Tahoma" pitchFamily="34" charset="0"/>
                <a:ea typeface="Tahoma" pitchFamily="34" charset="0"/>
                <a:cs typeface="Tahoma" pitchFamily="34" charset="0"/>
              </a:rPr>
              <a:t>(+91-982 903 6113)</a:t>
            </a:r>
            <a:endParaRPr lang="en-US" sz="1200" b="1" dirty="0" smtClean="0">
              <a:solidFill>
                <a:schemeClr val="bg1">
                  <a:lumMod val="50000"/>
                </a:schemeClr>
              </a:solidFill>
              <a:latin typeface="Tahoma" pitchFamily="34" charset="0"/>
              <a:ea typeface="Tahoma" pitchFamily="34" charset="0"/>
              <a:cs typeface="Tahoma" pitchFamily="34" charset="0"/>
            </a:endParaRPr>
          </a:p>
          <a:p>
            <a:pPr>
              <a:defRPr/>
            </a:pPr>
            <a:r>
              <a:rPr lang="en-US" sz="1200" b="1" dirty="0" smtClean="0">
                <a:latin typeface="Tahoma" pitchFamily="34" charset="0"/>
                <a:ea typeface="Tahoma" pitchFamily="34" charset="0"/>
                <a:cs typeface="Tahoma" pitchFamily="34" charset="0"/>
                <a:hlinkClick r:id="rId3"/>
              </a:rPr>
              <a:t>sumit@indiaresults.com</a:t>
            </a:r>
            <a:endParaRPr lang="en-US" sz="1200" b="1" dirty="0" smtClean="0">
              <a:latin typeface="Tahoma" pitchFamily="34" charset="0"/>
              <a:ea typeface="Tahoma" pitchFamily="34" charset="0"/>
              <a:cs typeface="Tahoma" pitchFamily="34" charset="0"/>
            </a:endParaRPr>
          </a:p>
          <a:p>
            <a:pPr>
              <a:defRPr/>
            </a:pPr>
            <a:endParaRPr lang="en-US" sz="1200" b="1" dirty="0" smtClean="0">
              <a:solidFill>
                <a:schemeClr val="bg1">
                  <a:lumMod val="50000"/>
                </a:schemeClr>
              </a:solidFill>
              <a:latin typeface="Tahoma" pitchFamily="34" charset="0"/>
              <a:ea typeface="Tahoma" pitchFamily="34" charset="0"/>
              <a:cs typeface="Tahoma" pitchFamily="34" charset="0"/>
            </a:endParaRPr>
          </a:p>
          <a:p>
            <a:pPr>
              <a:defRPr/>
            </a:pPr>
            <a:r>
              <a:rPr lang="en-US" sz="1200" b="1" dirty="0" err="1" smtClean="0">
                <a:solidFill>
                  <a:srgbClr val="5F5F5F"/>
                </a:solidFill>
                <a:latin typeface="Tahoma" pitchFamily="34" charset="0"/>
                <a:ea typeface="Tahoma" pitchFamily="34" charset="0"/>
                <a:cs typeface="Tahoma" pitchFamily="34" charset="0"/>
              </a:rPr>
              <a:t>Aamir</a:t>
            </a:r>
            <a:r>
              <a:rPr lang="en-US" sz="1200" b="1" dirty="0" smtClean="0">
                <a:solidFill>
                  <a:srgbClr val="5F5F5F"/>
                </a:solidFill>
                <a:latin typeface="Tahoma" pitchFamily="34" charset="0"/>
                <a:ea typeface="Tahoma" pitchFamily="34" charset="0"/>
                <a:cs typeface="Tahoma" pitchFamily="34" charset="0"/>
              </a:rPr>
              <a:t> </a:t>
            </a:r>
            <a:r>
              <a:rPr lang="en-US" sz="1200" b="1" dirty="0" err="1" smtClean="0">
                <a:solidFill>
                  <a:srgbClr val="5F5F5F"/>
                </a:solidFill>
                <a:latin typeface="Tahoma" pitchFamily="34" charset="0"/>
                <a:ea typeface="Tahoma" pitchFamily="34" charset="0"/>
                <a:cs typeface="Tahoma" pitchFamily="34" charset="0"/>
              </a:rPr>
              <a:t>Malik</a:t>
            </a:r>
            <a:r>
              <a:rPr lang="en-US" sz="1200" b="1" dirty="0" smtClean="0">
                <a:solidFill>
                  <a:srgbClr val="5F5F5F"/>
                </a:solidFill>
                <a:latin typeface="Tahoma" pitchFamily="34" charset="0"/>
                <a:ea typeface="Tahoma" pitchFamily="34" charset="0"/>
                <a:cs typeface="Tahoma" pitchFamily="34" charset="0"/>
              </a:rPr>
              <a:t>, Dy. GM (Marketing)</a:t>
            </a:r>
          </a:p>
          <a:p>
            <a:pPr>
              <a:defRPr/>
            </a:pPr>
            <a:r>
              <a:rPr lang="en-US" sz="1200" dirty="0" smtClean="0">
                <a:latin typeface="Tahoma" pitchFamily="34" charset="0"/>
                <a:ea typeface="Tahoma" pitchFamily="34" charset="0"/>
                <a:cs typeface="Tahoma" pitchFamily="34" charset="0"/>
              </a:rPr>
              <a:t>(+91-982 943 1113)</a:t>
            </a:r>
          </a:p>
          <a:p>
            <a:pPr>
              <a:defRPr/>
            </a:pPr>
            <a:r>
              <a:rPr lang="en-US" sz="1200" b="1" dirty="0" smtClean="0">
                <a:solidFill>
                  <a:schemeClr val="bg1">
                    <a:lumMod val="50000"/>
                  </a:schemeClr>
                </a:solidFill>
                <a:latin typeface="Tahoma" pitchFamily="34" charset="0"/>
                <a:ea typeface="Tahoma" pitchFamily="34" charset="0"/>
                <a:cs typeface="Tahoma" pitchFamily="34" charset="0"/>
                <a:hlinkClick r:id="rId4"/>
              </a:rPr>
              <a:t>aamir@indiaresults.com</a:t>
            </a:r>
            <a:r>
              <a:rPr lang="en-US" sz="1200" b="1" dirty="0" smtClean="0">
                <a:solidFill>
                  <a:schemeClr val="bg1">
                    <a:lumMod val="50000"/>
                  </a:schemeClr>
                </a:solidFill>
                <a:latin typeface="Tahoma" pitchFamily="34" charset="0"/>
                <a:ea typeface="Tahoma" pitchFamily="34" charset="0"/>
                <a:cs typeface="Tahoma" pitchFamily="34" charset="0"/>
              </a:rPr>
              <a:t> </a:t>
            </a:r>
          </a:p>
          <a:p>
            <a:pPr>
              <a:defRPr/>
            </a:pPr>
            <a:endParaRPr lang="en-US" sz="1200" b="1" dirty="0" smtClean="0">
              <a:solidFill>
                <a:srgbClr val="5F5F5F"/>
              </a:solidFill>
              <a:latin typeface="Tahoma" pitchFamily="34" charset="0"/>
              <a:ea typeface="Tahoma" pitchFamily="34" charset="0"/>
              <a:cs typeface="Tahoma" pitchFamily="34" charset="0"/>
            </a:endParaRPr>
          </a:p>
          <a:p>
            <a:pPr>
              <a:defRPr/>
            </a:pPr>
            <a:r>
              <a:rPr lang="en-US" sz="1200" b="1" dirty="0" err="1" smtClean="0">
                <a:solidFill>
                  <a:srgbClr val="5F5F5F"/>
                </a:solidFill>
                <a:latin typeface="Tahoma" pitchFamily="34" charset="0"/>
                <a:ea typeface="Tahoma" pitchFamily="34" charset="0"/>
                <a:cs typeface="Tahoma" pitchFamily="34" charset="0"/>
              </a:rPr>
              <a:t>Mayank</a:t>
            </a:r>
            <a:r>
              <a:rPr lang="en-US" sz="1200" b="1" dirty="0" smtClean="0">
                <a:solidFill>
                  <a:srgbClr val="5F5F5F"/>
                </a:solidFill>
                <a:latin typeface="Tahoma" pitchFamily="34" charset="0"/>
                <a:ea typeface="Tahoma" pitchFamily="34" charset="0"/>
                <a:cs typeface="Tahoma" pitchFamily="34" charset="0"/>
              </a:rPr>
              <a:t> Sharma, </a:t>
            </a:r>
            <a:r>
              <a:rPr lang="en-US" sz="1200" b="1" dirty="0" err="1">
                <a:solidFill>
                  <a:srgbClr val="5F5F5F"/>
                </a:solidFill>
                <a:latin typeface="Tahoma" pitchFamily="34" charset="0"/>
                <a:ea typeface="Tahoma" pitchFamily="34" charset="0"/>
                <a:cs typeface="Tahoma" pitchFamily="34" charset="0"/>
              </a:rPr>
              <a:t>Asstt</a:t>
            </a:r>
            <a:r>
              <a:rPr lang="en-US" sz="1200" b="1" dirty="0">
                <a:solidFill>
                  <a:srgbClr val="5F5F5F"/>
                </a:solidFill>
                <a:latin typeface="Tahoma" pitchFamily="34" charset="0"/>
                <a:ea typeface="Tahoma" pitchFamily="34" charset="0"/>
                <a:cs typeface="Tahoma" pitchFamily="34" charset="0"/>
              </a:rPr>
              <a:t>. Manager (Marketing)</a:t>
            </a:r>
          </a:p>
          <a:p>
            <a:pPr>
              <a:defRPr/>
            </a:pPr>
            <a:r>
              <a:rPr lang="en-US" sz="1200" dirty="0">
                <a:latin typeface="Tahoma" pitchFamily="34" charset="0"/>
                <a:ea typeface="Tahoma" pitchFamily="34" charset="0"/>
                <a:cs typeface="Tahoma" pitchFamily="34" charset="0"/>
              </a:rPr>
              <a:t>(+</a:t>
            </a:r>
            <a:r>
              <a:rPr lang="en-US" sz="1200" dirty="0" smtClean="0">
                <a:latin typeface="Tahoma" pitchFamily="34" charset="0"/>
                <a:ea typeface="Tahoma" pitchFamily="34" charset="0"/>
                <a:cs typeface="Tahoma" pitchFamily="34" charset="0"/>
              </a:rPr>
              <a:t>91-992 839 9113</a:t>
            </a:r>
            <a:r>
              <a:rPr lang="en-US" sz="1200" dirty="0">
                <a:latin typeface="Tahoma" pitchFamily="34" charset="0"/>
                <a:ea typeface="Tahoma" pitchFamily="34" charset="0"/>
                <a:cs typeface="Tahoma" pitchFamily="34" charset="0"/>
              </a:rPr>
              <a:t>)</a:t>
            </a:r>
          </a:p>
          <a:p>
            <a:pPr>
              <a:defRPr/>
            </a:pPr>
            <a:r>
              <a:rPr lang="en-US" sz="1200" b="1" dirty="0" smtClean="0">
                <a:solidFill>
                  <a:srgbClr val="5F5F5F"/>
                </a:solidFill>
                <a:latin typeface="Tahoma" pitchFamily="34" charset="0"/>
                <a:ea typeface="Tahoma" pitchFamily="34" charset="0"/>
                <a:cs typeface="Tahoma" pitchFamily="34" charset="0"/>
                <a:hlinkClick r:id="rId5"/>
              </a:rPr>
              <a:t>mayank@indiaresults.com</a:t>
            </a:r>
            <a:r>
              <a:rPr lang="en-US" sz="1200" b="1" dirty="0" smtClean="0">
                <a:solidFill>
                  <a:srgbClr val="5F5F5F"/>
                </a:solidFill>
                <a:latin typeface="Tahoma" pitchFamily="34" charset="0"/>
                <a:ea typeface="Tahoma" pitchFamily="34" charset="0"/>
                <a:cs typeface="Tahoma" pitchFamily="34" charset="0"/>
              </a:rPr>
              <a:t> </a:t>
            </a:r>
            <a:endParaRPr lang="en-US" sz="1200" b="1" dirty="0">
              <a:latin typeface="Tahoma" pitchFamily="34" charset="0"/>
              <a:ea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5604"/>
                                        </p:tgtEl>
                                        <p:attrNameLst>
                                          <p:attrName>style.visibility</p:attrName>
                                        </p:attrNameLst>
                                      </p:cBhvr>
                                      <p:to>
                                        <p:strVal val="visible"/>
                                      </p:to>
                                    </p:set>
                                    <p:animEffect transition="in" filter="blinds(horizontal)">
                                      <p:cBhvr>
                                        <p:cTn id="7" dur="1000"/>
                                        <p:tgtEl>
                                          <p:spTgt spid="25604"/>
                                        </p:tgtEl>
                                      </p:cBhvr>
                                    </p:animEffect>
                                  </p:childTnLst>
                                </p:cTn>
                              </p:par>
                            </p:childTnLst>
                          </p:cTn>
                        </p:par>
                        <p:par>
                          <p:cTn id="8" fill="hold" nodeType="afterGroup">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25605"/>
                                        </p:tgtEl>
                                        <p:attrNameLst>
                                          <p:attrName>style.visibility</p:attrName>
                                        </p:attrNameLst>
                                      </p:cBhvr>
                                      <p:to>
                                        <p:strVal val="visible"/>
                                      </p:to>
                                    </p:set>
                                    <p:anim calcmode="lin" valueType="num">
                                      <p:cBhvr additive="base">
                                        <p:cTn id="11" dur="1000" fill="hold"/>
                                        <p:tgtEl>
                                          <p:spTgt spid="25605"/>
                                        </p:tgtEl>
                                        <p:attrNameLst>
                                          <p:attrName>ppt_x</p:attrName>
                                        </p:attrNameLst>
                                      </p:cBhvr>
                                      <p:tavLst>
                                        <p:tav tm="0">
                                          <p:val>
                                            <p:strVal val="1+#ppt_w/2"/>
                                          </p:val>
                                        </p:tav>
                                        <p:tav tm="100000">
                                          <p:val>
                                            <p:strVal val="#ppt_x"/>
                                          </p:val>
                                        </p:tav>
                                      </p:tavLst>
                                    </p:anim>
                                    <p:anim calcmode="lin" valueType="num">
                                      <p:cBhvr additive="base">
                                        <p:cTn id="12" dur="1000" fill="hold"/>
                                        <p:tgtEl>
                                          <p:spTgt spid="2560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utoUpdateAnimBg="0"/>
      <p:bldP spid="256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81000" y="441325"/>
            <a:ext cx="57150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13316" name="Rectangle 4"/>
          <p:cNvSpPr>
            <a:spLocks noChangeArrowheads="1"/>
          </p:cNvSpPr>
          <p:nvPr/>
        </p:nvSpPr>
        <p:spPr bwMode="auto">
          <a:xfrm>
            <a:off x="457200" y="1371600"/>
            <a:ext cx="7848600" cy="366713"/>
          </a:xfrm>
          <a:prstGeom prst="rect">
            <a:avLst/>
          </a:prstGeom>
          <a:noFill/>
          <a:ln w="9525">
            <a:noFill/>
            <a:miter lim="800000"/>
            <a:headEnd/>
            <a:tailEnd/>
          </a:ln>
        </p:spPr>
        <p:txBody>
          <a:bodyPr>
            <a:spAutoFit/>
          </a:bodyPr>
          <a:lstStyle/>
          <a:p>
            <a:r>
              <a:rPr lang="en-US">
                <a:latin typeface="Tahoma" pitchFamily="34" charset="0"/>
                <a:cs typeface="Tahoma" pitchFamily="34" charset="0"/>
              </a:rPr>
              <a:t>Visitor Break up (Age-group)</a:t>
            </a:r>
          </a:p>
        </p:txBody>
      </p:sp>
      <p:pic>
        <p:nvPicPr>
          <p:cNvPr id="5124" name="Picture 8"/>
          <p:cNvPicPr>
            <a:picLocks noChangeAspect="1"/>
          </p:cNvPicPr>
          <p:nvPr/>
        </p:nvPicPr>
        <p:blipFill>
          <a:blip r:embed="rId2"/>
          <a:stretch>
            <a:fillRect/>
          </a:stretch>
        </p:blipFill>
        <p:spPr bwMode="auto">
          <a:xfrm>
            <a:off x="2313028" y="2286000"/>
            <a:ext cx="4543343" cy="2768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1000"/>
                                        <p:tgtEl>
                                          <p:spTgt spid="13315"/>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slide(fromRight)">
                                      <p:cBhvr>
                                        <p:cTn id="11"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81000" y="441325"/>
            <a:ext cx="57150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13316" name="Rectangle 4"/>
          <p:cNvSpPr>
            <a:spLocks noChangeArrowheads="1"/>
          </p:cNvSpPr>
          <p:nvPr/>
        </p:nvSpPr>
        <p:spPr bwMode="auto">
          <a:xfrm>
            <a:off x="457200" y="1371600"/>
            <a:ext cx="7848600" cy="366713"/>
          </a:xfrm>
          <a:prstGeom prst="rect">
            <a:avLst/>
          </a:prstGeom>
          <a:noFill/>
          <a:ln w="9525">
            <a:noFill/>
            <a:miter lim="800000"/>
            <a:headEnd/>
            <a:tailEnd/>
          </a:ln>
        </p:spPr>
        <p:txBody>
          <a:bodyPr>
            <a:spAutoFit/>
          </a:bodyPr>
          <a:lstStyle/>
          <a:p>
            <a:r>
              <a:rPr lang="en-US">
                <a:latin typeface="Tahoma" pitchFamily="34" charset="0"/>
                <a:cs typeface="Tahoma" pitchFamily="34" charset="0"/>
              </a:rPr>
              <a:t>Visitor Break up (City Type)</a:t>
            </a:r>
          </a:p>
        </p:txBody>
      </p:sp>
      <p:pic>
        <p:nvPicPr>
          <p:cNvPr id="6148" name="Picture 8"/>
          <p:cNvPicPr>
            <a:picLocks noChangeAspect="1"/>
          </p:cNvPicPr>
          <p:nvPr/>
        </p:nvPicPr>
        <p:blipFill>
          <a:blip r:embed="rId2"/>
          <a:stretch>
            <a:fillRect/>
          </a:stretch>
        </p:blipFill>
        <p:spPr bwMode="auto">
          <a:xfrm>
            <a:off x="2370852" y="2517788"/>
            <a:ext cx="4580096" cy="276222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1000"/>
                                        <p:tgtEl>
                                          <p:spTgt spid="13315"/>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slide(fromRight)">
                                      <p:cBhvr>
                                        <p:cTn id="11"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ChangeArrowheads="1"/>
          </p:cNvSpPr>
          <p:nvPr/>
        </p:nvSpPr>
        <p:spPr bwMode="auto">
          <a:xfrm>
            <a:off x="381000" y="441325"/>
            <a:ext cx="57150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13316" name="Rectangle 4"/>
          <p:cNvSpPr>
            <a:spLocks noChangeArrowheads="1"/>
          </p:cNvSpPr>
          <p:nvPr/>
        </p:nvSpPr>
        <p:spPr bwMode="auto">
          <a:xfrm>
            <a:off x="457200" y="1371600"/>
            <a:ext cx="7848600" cy="366713"/>
          </a:xfrm>
          <a:prstGeom prst="rect">
            <a:avLst/>
          </a:prstGeom>
          <a:noFill/>
          <a:ln w="9525">
            <a:noFill/>
            <a:miter lim="800000"/>
            <a:headEnd/>
            <a:tailEnd/>
          </a:ln>
        </p:spPr>
        <p:txBody>
          <a:bodyPr>
            <a:spAutoFit/>
          </a:bodyPr>
          <a:lstStyle/>
          <a:p>
            <a:r>
              <a:rPr lang="en-US" dirty="0" smtClean="0">
                <a:latin typeface="Tahoma" pitchFamily="34" charset="0"/>
                <a:cs typeface="Tahoma" pitchFamily="34" charset="0"/>
              </a:rPr>
              <a:t>Competition</a:t>
            </a:r>
            <a:endParaRPr lang="en-US" dirty="0">
              <a:latin typeface="Tahoma" pitchFamily="34" charset="0"/>
              <a:cs typeface="Tahoma" pitchFamily="34" charset="0"/>
            </a:endParaRPr>
          </a:p>
        </p:txBody>
      </p:sp>
      <p:sp>
        <p:nvSpPr>
          <p:cNvPr id="5" name="TextBox 4"/>
          <p:cNvSpPr txBox="1"/>
          <p:nvPr/>
        </p:nvSpPr>
        <p:spPr>
          <a:xfrm>
            <a:off x="533400" y="2667000"/>
            <a:ext cx="3505200" cy="2062103"/>
          </a:xfrm>
          <a:prstGeom prst="rect">
            <a:avLst/>
          </a:prstGeom>
          <a:noFill/>
        </p:spPr>
        <p:txBody>
          <a:bodyPr wrap="square" rtlCol="0">
            <a:spAutoFit/>
          </a:bodyPr>
          <a:lstStyle/>
          <a:p>
            <a:r>
              <a:rPr lang="en-US" sz="1600" dirty="0" smtClean="0"/>
              <a:t>We enjoy nearly NIL competition. </a:t>
            </a:r>
          </a:p>
          <a:p>
            <a:endParaRPr lang="en-US" sz="1600" dirty="0" smtClean="0"/>
          </a:p>
          <a:p>
            <a:r>
              <a:rPr lang="en-US" sz="1600" dirty="0" smtClean="0"/>
              <a:t>Here is the comparison by Alexa (World renowned website for traffic statistics between </a:t>
            </a:r>
            <a:r>
              <a:rPr lang="en-US" sz="1600" dirty="0" smtClean="0">
                <a:hlinkClick r:id="rId2"/>
              </a:rPr>
              <a:t>http://www.IndiaResults.com</a:t>
            </a:r>
            <a:r>
              <a:rPr lang="en-US" sz="1600" dirty="0" smtClean="0"/>
              <a:t> </a:t>
            </a:r>
          </a:p>
          <a:p>
            <a:r>
              <a:rPr lang="en-US" sz="1600" dirty="0" smtClean="0"/>
              <a:t>and Govt. of India’s result portal i.e. </a:t>
            </a:r>
            <a:r>
              <a:rPr lang="en-US" sz="1600" dirty="0" smtClean="0">
                <a:hlinkClick r:id="rId3"/>
              </a:rPr>
              <a:t>http://results.nic.in</a:t>
            </a:r>
            <a:r>
              <a:rPr lang="en-US" sz="1600" dirty="0" smtClean="0"/>
              <a:t> </a:t>
            </a:r>
            <a:endParaRPr lang="en-US" sz="1600" dirty="0"/>
          </a:p>
        </p:txBody>
      </p:sp>
      <p:pic>
        <p:nvPicPr>
          <p:cNvPr id="6" name="Picture 5" descr="graph.png"/>
          <p:cNvPicPr>
            <a:picLocks noChangeAspect="1"/>
          </p:cNvPicPr>
          <p:nvPr/>
        </p:nvPicPr>
        <p:blipFill>
          <a:blip r:embed="rId4"/>
          <a:stretch>
            <a:fillRect/>
          </a:stretch>
        </p:blipFill>
        <p:spPr>
          <a:xfrm>
            <a:off x="3966703" y="1143000"/>
            <a:ext cx="4639592" cy="2556510"/>
          </a:xfrm>
          <a:prstGeom prst="rect">
            <a:avLst/>
          </a:prstGeom>
        </p:spPr>
      </p:pic>
      <p:pic>
        <p:nvPicPr>
          <p:cNvPr id="7" name="Picture 6" descr="graph1.png"/>
          <p:cNvPicPr>
            <a:picLocks noChangeAspect="1"/>
          </p:cNvPicPr>
          <p:nvPr/>
        </p:nvPicPr>
        <p:blipFill>
          <a:blip r:embed="rId5"/>
          <a:stretch>
            <a:fillRect/>
          </a:stretch>
        </p:blipFill>
        <p:spPr>
          <a:xfrm>
            <a:off x="4201206" y="3733800"/>
            <a:ext cx="4620859" cy="2552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3315"/>
                                        </p:tgtEl>
                                        <p:attrNameLst>
                                          <p:attrName>style.visibility</p:attrName>
                                        </p:attrNameLst>
                                      </p:cBhvr>
                                      <p:to>
                                        <p:strVal val="visible"/>
                                      </p:to>
                                    </p:set>
                                    <p:animEffect transition="in" filter="blinds(horizontal)">
                                      <p:cBhvr>
                                        <p:cTn id="7" dur="1000"/>
                                        <p:tgtEl>
                                          <p:spTgt spid="13315"/>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13316"/>
                                        </p:tgtEl>
                                        <p:attrNameLst>
                                          <p:attrName>style.visibility</p:attrName>
                                        </p:attrNameLst>
                                      </p:cBhvr>
                                      <p:to>
                                        <p:strVal val="visible"/>
                                      </p:to>
                                    </p:set>
                                    <p:animEffect transition="in" filter="slide(fromRight)">
                                      <p:cBhvr>
                                        <p:cTn id="11"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autoUpdateAnimBg="0"/>
      <p:bldP spid="133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762000" y="2209800"/>
            <a:ext cx="7467600" cy="3733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r>
              <a:rPr lang="en-US" sz="1600" dirty="0" smtClean="0">
                <a:latin typeface="Tahoma" pitchFamily="34" charset="0"/>
                <a:cs typeface="Tahoma" pitchFamily="34" charset="0"/>
              </a:rPr>
              <a:t>Central Board of Secondary Education (CBSE), New Delhi</a:t>
            </a:r>
          </a:p>
          <a:p>
            <a:pPr marL="908050" lvl="1" indent="-436563">
              <a:spcBef>
                <a:spcPct val="20000"/>
              </a:spcBef>
              <a:buClr>
                <a:schemeClr val="bg2"/>
              </a:buClr>
              <a:buSzPct val="70000"/>
              <a:buFont typeface="Wingdings" pitchFamily="2" charset="2"/>
              <a:buChar char="o"/>
            </a:pPr>
            <a:r>
              <a:rPr lang="en-US" sz="1600" dirty="0" smtClean="0">
                <a:latin typeface="Tahoma" pitchFamily="34" charset="0"/>
                <a:cs typeface="Tahoma" pitchFamily="34" charset="0"/>
              </a:rPr>
              <a:t>Council for Indian School Certificate Examination (CISCE), New Delhi </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National Institute of  Open Schooling, New Delhi</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Board of Secondary Education Rajasthan, Ajmer</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Punjab School </a:t>
            </a:r>
            <a:r>
              <a:rPr lang="en-US" sz="1600" dirty="0" smtClean="0">
                <a:latin typeface="Tahoma" pitchFamily="34" charset="0"/>
                <a:cs typeface="Tahoma" pitchFamily="34" charset="0"/>
              </a:rPr>
              <a:t>Education </a:t>
            </a:r>
            <a:r>
              <a:rPr lang="en-US" sz="1600" dirty="0">
                <a:latin typeface="Tahoma" pitchFamily="34" charset="0"/>
                <a:cs typeface="Tahoma" pitchFamily="34" charset="0"/>
              </a:rPr>
              <a:t>Board, </a:t>
            </a:r>
            <a:r>
              <a:rPr lang="en-US" sz="1600" dirty="0" err="1">
                <a:latin typeface="Tahoma" pitchFamily="34" charset="0"/>
                <a:cs typeface="Tahoma" pitchFamily="34" charset="0"/>
              </a:rPr>
              <a:t>Mohali</a:t>
            </a:r>
            <a:r>
              <a:rPr lang="en-US" sz="1600" dirty="0">
                <a:latin typeface="Tahoma" pitchFamily="34" charset="0"/>
                <a:cs typeface="Tahoma" pitchFamily="34" charset="0"/>
              </a:rPr>
              <a:t> </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West Bengal Board of Secondary Education, Kolkata </a:t>
            </a:r>
          </a:p>
          <a:p>
            <a:pPr marL="908050" lvl="1" indent="-436563">
              <a:spcBef>
                <a:spcPct val="20000"/>
              </a:spcBef>
              <a:buClr>
                <a:schemeClr val="bg2"/>
              </a:buClr>
              <a:buSzPct val="70000"/>
              <a:buFont typeface="Wingdings" pitchFamily="2" charset="2"/>
              <a:buChar char="o"/>
            </a:pPr>
            <a:r>
              <a:rPr lang="en-US" sz="1600" dirty="0" err="1">
                <a:latin typeface="Tahoma" pitchFamily="34" charset="0"/>
                <a:cs typeface="Tahoma" pitchFamily="34" charset="0"/>
              </a:rPr>
              <a:t>Madhyamik</a:t>
            </a:r>
            <a:r>
              <a:rPr lang="en-US" sz="1600" dirty="0">
                <a:latin typeface="Tahoma" pitchFamily="34" charset="0"/>
                <a:cs typeface="Tahoma" pitchFamily="34" charset="0"/>
              </a:rPr>
              <a:t> </a:t>
            </a:r>
            <a:r>
              <a:rPr lang="en-US" sz="1600" dirty="0" err="1">
                <a:latin typeface="Tahoma" pitchFamily="34" charset="0"/>
                <a:cs typeface="Tahoma" pitchFamily="34" charset="0"/>
              </a:rPr>
              <a:t>Shiksha</a:t>
            </a:r>
            <a:r>
              <a:rPr lang="en-US" sz="1600" dirty="0">
                <a:latin typeface="Tahoma" pitchFamily="34" charset="0"/>
                <a:cs typeface="Tahoma" pitchFamily="34" charset="0"/>
              </a:rPr>
              <a:t> </a:t>
            </a:r>
            <a:r>
              <a:rPr lang="en-US" sz="1600" dirty="0" err="1">
                <a:latin typeface="Tahoma" pitchFamily="34" charset="0"/>
                <a:cs typeface="Tahoma" pitchFamily="34" charset="0"/>
              </a:rPr>
              <a:t>Parishad</a:t>
            </a:r>
            <a:r>
              <a:rPr lang="en-US" sz="1600" dirty="0">
                <a:latin typeface="Tahoma" pitchFamily="34" charset="0"/>
                <a:cs typeface="Tahoma" pitchFamily="34" charset="0"/>
              </a:rPr>
              <a:t> Uttar Pradesh, Allahabad</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Gujarat Secondary Education Board, Gandhi Nagar </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Madhya Pradesh Board of Secondary Education, Bhopal </a:t>
            </a:r>
          </a:p>
          <a:p>
            <a:pPr marL="908050" lvl="1" indent="-436563">
              <a:spcBef>
                <a:spcPct val="20000"/>
              </a:spcBef>
              <a:buClr>
                <a:schemeClr val="bg2"/>
              </a:buClr>
              <a:buSzPct val="70000"/>
              <a:buFont typeface="Wingdings" pitchFamily="2" charset="2"/>
              <a:buChar char="o"/>
            </a:pPr>
            <a:r>
              <a:rPr lang="en-US" sz="1600" dirty="0" smtClean="0">
                <a:latin typeface="Tahoma" pitchFamily="34" charset="0"/>
                <a:cs typeface="Tahoma" pitchFamily="34" charset="0"/>
              </a:rPr>
              <a:t>Bihar School Education Board (BSEB), Patna</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A.P. Board of Intermediate Examination, Hyderabad</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Tamil Nadu Board of Secondary Education, Chennai</a:t>
            </a:r>
          </a:p>
          <a:p>
            <a:pPr marL="1377950" lvl="2" indent="-468313">
              <a:spcBef>
                <a:spcPct val="20000"/>
              </a:spcBef>
              <a:buClr>
                <a:schemeClr val="bg2"/>
              </a:buClr>
              <a:buSzPct val="70000"/>
              <a:buFont typeface="Wingdings" pitchFamily="2" charset="2"/>
              <a:buNone/>
            </a:pPr>
            <a:r>
              <a:rPr lang="en-US" sz="1600" dirty="0">
                <a:latin typeface="Tahoma" pitchFamily="34" charset="0"/>
                <a:cs typeface="Tahoma" pitchFamily="34" charset="0"/>
              </a:rPr>
              <a:t>…</a:t>
            </a:r>
          </a:p>
        </p:txBody>
      </p:sp>
      <p:sp>
        <p:nvSpPr>
          <p:cNvPr id="7171" name="Rectangle 3"/>
          <p:cNvSpPr>
            <a:spLocks noChangeArrowheads="1"/>
          </p:cNvSpPr>
          <p:nvPr/>
        </p:nvSpPr>
        <p:spPr bwMode="auto">
          <a:xfrm>
            <a:off x="457200" y="1235120"/>
            <a:ext cx="7848600" cy="396875"/>
          </a:xfrm>
          <a:prstGeom prst="rect">
            <a:avLst/>
          </a:prstGeom>
          <a:noFill/>
          <a:ln w="9525">
            <a:noFill/>
            <a:miter lim="800000"/>
            <a:headEnd/>
            <a:tailEnd/>
          </a:ln>
        </p:spPr>
        <p:txBody>
          <a:bodyPr>
            <a:spAutoFit/>
          </a:bodyPr>
          <a:lstStyle/>
          <a:p>
            <a:r>
              <a:rPr lang="en-US" sz="2000" dirty="0" smtClean="0">
                <a:latin typeface="Tahoma" pitchFamily="34" charset="0"/>
                <a:cs typeface="Tahoma" pitchFamily="34" charset="0"/>
              </a:rPr>
              <a:t>We publish results for major boards and universities.</a:t>
            </a:r>
            <a:endParaRPr lang="en-US" sz="2000" dirty="0">
              <a:latin typeface="Tahoma" pitchFamily="34" charset="0"/>
              <a:cs typeface="Tahoma" pitchFamily="34" charset="0"/>
            </a:endParaRPr>
          </a:p>
        </p:txBody>
      </p:sp>
      <p:sp>
        <p:nvSpPr>
          <p:cNvPr id="7172" name="Rectangle 4"/>
          <p:cNvSpPr>
            <a:spLocks noChangeArrowheads="1"/>
          </p:cNvSpPr>
          <p:nvPr/>
        </p:nvSpPr>
        <p:spPr bwMode="auto">
          <a:xfrm>
            <a:off x="381000" y="441325"/>
            <a:ext cx="38100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5" name="Rectangle 3"/>
          <p:cNvSpPr>
            <a:spLocks noChangeArrowheads="1"/>
          </p:cNvSpPr>
          <p:nvPr/>
        </p:nvSpPr>
        <p:spPr bwMode="auto">
          <a:xfrm>
            <a:off x="609600" y="1795046"/>
            <a:ext cx="7848600" cy="338554"/>
          </a:xfrm>
          <a:prstGeom prst="rect">
            <a:avLst/>
          </a:prstGeom>
          <a:noFill/>
          <a:ln w="9525">
            <a:noFill/>
            <a:miter lim="800000"/>
            <a:headEnd/>
            <a:tailEnd/>
          </a:ln>
        </p:spPr>
        <p:txBody>
          <a:bodyPr>
            <a:spAutoFit/>
          </a:bodyPr>
          <a:lstStyle/>
          <a:p>
            <a:r>
              <a:rPr lang="en-US" sz="1600" dirty="0" smtClean="0">
                <a:latin typeface="Tahoma" pitchFamily="34" charset="0"/>
                <a:cs typeface="Tahoma" pitchFamily="34" charset="0"/>
              </a:rPr>
              <a:t>Partial List </a:t>
            </a:r>
            <a:r>
              <a:rPr lang="en-US" sz="1600" dirty="0">
                <a:latin typeface="Tahoma" pitchFamily="34" charset="0"/>
                <a:cs typeface="Tahoma" pitchFamily="34" charset="0"/>
              </a:rPr>
              <a:t>of </a:t>
            </a:r>
            <a:r>
              <a:rPr lang="en-US" sz="1600" dirty="0" smtClean="0">
                <a:latin typeface="Tahoma" pitchFamily="34" charset="0"/>
                <a:cs typeface="Tahoma" pitchFamily="34" charset="0"/>
              </a:rPr>
              <a:t>Boards </a:t>
            </a:r>
            <a:endParaRPr lang="en-US" sz="1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blinds(horizontal)">
                                      <p:cBhvr>
                                        <p:cTn id="7" dur="1000"/>
                                        <p:tgtEl>
                                          <p:spTgt spid="7172"/>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7171"/>
                                        </p:tgtEl>
                                        <p:attrNameLst>
                                          <p:attrName>style.visibility</p:attrName>
                                        </p:attrNameLst>
                                      </p:cBhvr>
                                      <p:to>
                                        <p:strVal val="visible"/>
                                      </p:to>
                                    </p:set>
                                    <p:animEffect transition="in" filter="slide(fromRight)">
                                      <p:cBhvr>
                                        <p:cTn id="11" dur="500"/>
                                        <p:tgtEl>
                                          <p:spTgt spid="7171"/>
                                        </p:tgtEl>
                                      </p:cBhvr>
                                    </p:animEffect>
                                  </p:childTnLst>
                                </p:cTn>
                              </p:par>
                            </p:childTnLst>
                          </p:cTn>
                        </p:par>
                        <p:par>
                          <p:cTn id="12" fill="hold" nodeType="afterGroup">
                            <p:stCondLst>
                              <p:cond delay="1500"/>
                            </p:stCondLst>
                            <p:childTnLst>
                              <p:par>
                                <p:cTn id="13" presetID="12" presetClass="entr" presetSubtype="2" fill="hold" grpId="0" nodeType="afterEffect">
                                  <p:stCondLst>
                                    <p:cond delay="300"/>
                                  </p:stCondLst>
                                  <p:childTnLst>
                                    <p:set>
                                      <p:cBhvr>
                                        <p:cTn id="14" dur="1" fill="hold">
                                          <p:stCondLst>
                                            <p:cond delay="0"/>
                                          </p:stCondLst>
                                        </p:cTn>
                                        <p:tgtEl>
                                          <p:spTgt spid="7170"/>
                                        </p:tgtEl>
                                        <p:attrNameLst>
                                          <p:attrName>style.visibility</p:attrName>
                                        </p:attrNameLst>
                                      </p:cBhvr>
                                      <p:to>
                                        <p:strVal val="visible"/>
                                      </p:to>
                                    </p:set>
                                    <p:animEffect transition="in" filter="slide(fromRight)">
                                      <p:cBhvr>
                                        <p:cTn id="15" dur="500"/>
                                        <p:tgtEl>
                                          <p:spTgt spid="7170"/>
                                        </p:tgtEl>
                                      </p:cBhvr>
                                    </p:animEffect>
                                  </p:childTnLst>
                                </p:cTn>
                              </p:par>
                            </p:childTnLst>
                          </p:cTn>
                        </p:par>
                        <p:par>
                          <p:cTn id="16" fill="hold">
                            <p:stCondLst>
                              <p:cond delay="2300"/>
                            </p:stCondLst>
                            <p:childTnLst>
                              <p:par>
                                <p:cTn id="17" presetID="12" presetClass="entr" presetSubtype="2"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slide(fromRight)">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1" grpId="0" autoUpdateAnimBg="0"/>
      <p:bldP spid="7172" grpId="0" autoUpdateAnimBg="0"/>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762000" y="2209800"/>
            <a:ext cx="7239000" cy="3733800"/>
          </a:xfrm>
          <a:prstGeom prst="rect">
            <a:avLst/>
          </a:prstGeom>
          <a:noFill/>
          <a:ln w="9525">
            <a:noFill/>
            <a:miter lim="800000"/>
            <a:headEnd/>
            <a:tailEnd/>
          </a:ln>
        </p:spPr>
        <p:txBody>
          <a:bodyPr/>
          <a:lstStyle/>
          <a:p>
            <a:pPr marL="908050" lvl="1" indent="-436563">
              <a:spcBef>
                <a:spcPct val="20000"/>
              </a:spcBef>
              <a:buClr>
                <a:schemeClr val="bg2"/>
              </a:buClr>
              <a:buSzPct val="70000"/>
              <a:buFont typeface="Wingdings" pitchFamily="2" charset="2"/>
              <a:buChar char="o"/>
            </a:pPr>
            <a:r>
              <a:rPr lang="en-US" sz="1600" dirty="0" err="1" smtClean="0">
                <a:latin typeface="Tahoma" pitchFamily="34" charset="0"/>
                <a:cs typeface="Tahoma" pitchFamily="34" charset="0"/>
              </a:rPr>
              <a:t>Osmania</a:t>
            </a:r>
            <a:r>
              <a:rPr lang="en-US" sz="1600" dirty="0" smtClean="0">
                <a:latin typeface="Tahoma" pitchFamily="34" charset="0"/>
                <a:cs typeface="Tahoma" pitchFamily="34" charset="0"/>
              </a:rPr>
              <a:t> University, Hyderabad</a:t>
            </a:r>
          </a:p>
          <a:p>
            <a:pPr marL="908050" lvl="1" indent="-436563">
              <a:spcBef>
                <a:spcPct val="20000"/>
              </a:spcBef>
              <a:buClr>
                <a:schemeClr val="bg2"/>
              </a:buClr>
              <a:buSzPct val="70000"/>
              <a:buFont typeface="Wingdings" pitchFamily="2" charset="2"/>
              <a:buChar char="o"/>
            </a:pPr>
            <a:r>
              <a:rPr lang="en-US" sz="1600" dirty="0" smtClean="0">
                <a:latin typeface="Tahoma" pitchFamily="34" charset="0"/>
                <a:cs typeface="Tahoma" pitchFamily="34" charset="0"/>
              </a:rPr>
              <a:t>MDS University, Ajmer</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Bhavnagar University, Bhavnagar, Gujarat</a:t>
            </a:r>
          </a:p>
          <a:p>
            <a:pPr marL="908050" lvl="1" indent="-436563">
              <a:spcBef>
                <a:spcPct val="20000"/>
              </a:spcBef>
              <a:buClr>
                <a:schemeClr val="bg2"/>
              </a:buClr>
              <a:buSzPct val="70000"/>
              <a:buFont typeface="Wingdings" pitchFamily="2" charset="2"/>
              <a:buChar char="o"/>
            </a:pPr>
            <a:r>
              <a:rPr lang="en-US" sz="1600" dirty="0" err="1" smtClean="0">
                <a:latin typeface="Tahoma" pitchFamily="34" charset="0"/>
                <a:cs typeface="Tahoma" pitchFamily="34" charset="0"/>
              </a:rPr>
              <a:t>Solapur</a:t>
            </a:r>
            <a:r>
              <a:rPr lang="en-US" sz="1600" dirty="0" smtClean="0">
                <a:latin typeface="Tahoma" pitchFamily="34" charset="0"/>
                <a:cs typeface="Tahoma" pitchFamily="34" charset="0"/>
              </a:rPr>
              <a:t> University, Maharashtra </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smtClean="0">
                <a:latin typeface="Tahoma" pitchFamily="34" charset="0"/>
                <a:cs typeface="Tahoma" pitchFamily="34" charset="0"/>
              </a:rPr>
              <a:t>HP University, </a:t>
            </a:r>
            <a:r>
              <a:rPr lang="en-US" sz="1600" dirty="0" err="1" smtClean="0">
                <a:latin typeface="Tahoma" pitchFamily="34" charset="0"/>
                <a:cs typeface="Tahoma" pitchFamily="34" charset="0"/>
              </a:rPr>
              <a:t>Shimla</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Anna University, Chennai</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Banaras Hindu University, Varanasi</a:t>
            </a:r>
          </a:p>
          <a:p>
            <a:pPr marL="908050" lvl="1" indent="-436563">
              <a:spcBef>
                <a:spcPct val="20000"/>
              </a:spcBef>
              <a:buClr>
                <a:schemeClr val="bg2"/>
              </a:buClr>
              <a:buSzPct val="70000"/>
              <a:buFont typeface="Wingdings" pitchFamily="2" charset="2"/>
              <a:buChar char="o"/>
            </a:pPr>
            <a:r>
              <a:rPr lang="en-US" sz="1600" dirty="0" err="1">
                <a:latin typeface="Tahoma" pitchFamily="34" charset="0"/>
                <a:cs typeface="Tahoma" pitchFamily="34" charset="0"/>
              </a:rPr>
              <a:t>Kakatiya</a:t>
            </a:r>
            <a:r>
              <a:rPr lang="en-US" sz="1600" dirty="0">
                <a:latin typeface="Tahoma" pitchFamily="34" charset="0"/>
                <a:cs typeface="Tahoma" pitchFamily="34" charset="0"/>
              </a:rPr>
              <a:t> University, Warangal</a:t>
            </a:r>
          </a:p>
          <a:p>
            <a:pPr marL="908050" lvl="1" indent="-436563">
              <a:spcBef>
                <a:spcPct val="20000"/>
              </a:spcBef>
              <a:buClr>
                <a:schemeClr val="bg2"/>
              </a:buClr>
              <a:buSzPct val="70000"/>
              <a:buFont typeface="Wingdings" pitchFamily="2" charset="2"/>
              <a:buChar char="o"/>
            </a:pPr>
            <a:r>
              <a:rPr lang="en-US" sz="1600" dirty="0" err="1">
                <a:latin typeface="Tahoma" pitchFamily="34" charset="0"/>
                <a:cs typeface="Tahoma" pitchFamily="34" charset="0"/>
              </a:rPr>
              <a:t>Jiwaji</a:t>
            </a:r>
            <a:r>
              <a:rPr lang="en-US" sz="1600" dirty="0">
                <a:latin typeface="Tahoma" pitchFamily="34" charset="0"/>
                <a:cs typeface="Tahoma" pitchFamily="34" charset="0"/>
              </a:rPr>
              <a:t> University, Gwalior</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Chhattisgarh Swami </a:t>
            </a:r>
            <a:r>
              <a:rPr lang="en-US" sz="1600" dirty="0" err="1">
                <a:latin typeface="Tahoma" pitchFamily="34" charset="0"/>
                <a:cs typeface="Tahoma" pitchFamily="34" charset="0"/>
              </a:rPr>
              <a:t>Vivekanand</a:t>
            </a:r>
            <a:r>
              <a:rPr lang="en-US" sz="1600" dirty="0">
                <a:latin typeface="Tahoma" pitchFamily="34" charset="0"/>
                <a:cs typeface="Tahoma" pitchFamily="34" charset="0"/>
              </a:rPr>
              <a:t> Technical University, </a:t>
            </a:r>
            <a:r>
              <a:rPr lang="en-US" sz="1600" dirty="0" err="1">
                <a:latin typeface="Tahoma" pitchFamily="34" charset="0"/>
                <a:cs typeface="Tahoma" pitchFamily="34" charset="0"/>
              </a:rPr>
              <a:t>Bhilai</a:t>
            </a:r>
            <a:endParaRPr lang="en-US" sz="1600" dirty="0">
              <a:latin typeface="Tahoma" pitchFamily="34" charset="0"/>
              <a:cs typeface="Tahoma" pitchFamily="34" charset="0"/>
            </a:endParaRP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Patna University, Bihar</a:t>
            </a:r>
          </a:p>
          <a:p>
            <a:pPr marL="908050" lvl="1" indent="-436563">
              <a:spcBef>
                <a:spcPct val="20000"/>
              </a:spcBef>
              <a:buClr>
                <a:schemeClr val="bg2"/>
              </a:buClr>
              <a:buSzPct val="70000"/>
              <a:buFont typeface="Wingdings" pitchFamily="2" charset="2"/>
              <a:buChar char="o"/>
            </a:pPr>
            <a:r>
              <a:rPr lang="en-US" sz="1600" dirty="0">
                <a:latin typeface="Tahoma" pitchFamily="34" charset="0"/>
                <a:cs typeface="Tahoma" pitchFamily="34" charset="0"/>
              </a:rPr>
              <a:t>University of Allahabad, Uttar Pradesh</a:t>
            </a:r>
          </a:p>
          <a:p>
            <a:pPr marL="1377950" lvl="2" indent="-468313">
              <a:spcBef>
                <a:spcPct val="20000"/>
              </a:spcBef>
              <a:buClr>
                <a:schemeClr val="bg2"/>
              </a:buClr>
              <a:buSzPct val="70000"/>
              <a:buFont typeface="Wingdings" pitchFamily="2" charset="2"/>
              <a:buNone/>
            </a:pPr>
            <a:r>
              <a:rPr lang="en-US" sz="1600" dirty="0">
                <a:latin typeface="Tahoma" pitchFamily="34" charset="0"/>
                <a:cs typeface="Tahoma" pitchFamily="34" charset="0"/>
              </a:rPr>
              <a:t>…</a:t>
            </a:r>
          </a:p>
        </p:txBody>
      </p:sp>
      <p:sp>
        <p:nvSpPr>
          <p:cNvPr id="8196" name="Rectangle 4"/>
          <p:cNvSpPr>
            <a:spLocks noChangeArrowheads="1"/>
          </p:cNvSpPr>
          <p:nvPr/>
        </p:nvSpPr>
        <p:spPr bwMode="auto">
          <a:xfrm>
            <a:off x="381000" y="441325"/>
            <a:ext cx="3962400" cy="701675"/>
          </a:xfrm>
          <a:prstGeom prst="rect">
            <a:avLst/>
          </a:prstGeom>
          <a:noFill/>
          <a:ln w="9525">
            <a:noFill/>
            <a:miter lim="800000"/>
            <a:headEnd/>
            <a:tailEnd/>
          </a:ln>
        </p:spPr>
        <p:txBody>
          <a:bodyPr>
            <a:spAutoFit/>
          </a:bodyPr>
          <a:lstStyle/>
          <a:p>
            <a:pPr eaLnBrk="0" hangingPunct="0"/>
            <a:r>
              <a:rPr lang="en-US" sz="4000">
                <a:solidFill>
                  <a:srgbClr val="1373A2"/>
                </a:solidFill>
                <a:latin typeface="Tahoma" pitchFamily="34" charset="0"/>
                <a:cs typeface="Tahoma" pitchFamily="34" charset="0"/>
              </a:rPr>
              <a:t>About us </a:t>
            </a:r>
            <a:r>
              <a:rPr lang="en-US" sz="2400">
                <a:solidFill>
                  <a:srgbClr val="1373A2"/>
                </a:solidFill>
                <a:latin typeface="Tahoma" pitchFamily="34" charset="0"/>
                <a:cs typeface="Tahoma" pitchFamily="34" charset="0"/>
              </a:rPr>
              <a:t>(contd.)</a:t>
            </a:r>
          </a:p>
        </p:txBody>
      </p:sp>
      <p:sp>
        <p:nvSpPr>
          <p:cNvPr id="5" name="Rectangle 3"/>
          <p:cNvSpPr>
            <a:spLocks noChangeArrowheads="1"/>
          </p:cNvSpPr>
          <p:nvPr/>
        </p:nvSpPr>
        <p:spPr bwMode="auto">
          <a:xfrm>
            <a:off x="609600" y="1795046"/>
            <a:ext cx="7848600" cy="338554"/>
          </a:xfrm>
          <a:prstGeom prst="rect">
            <a:avLst/>
          </a:prstGeom>
          <a:noFill/>
          <a:ln w="9525">
            <a:noFill/>
            <a:miter lim="800000"/>
            <a:headEnd/>
            <a:tailEnd/>
          </a:ln>
        </p:spPr>
        <p:txBody>
          <a:bodyPr>
            <a:spAutoFit/>
          </a:bodyPr>
          <a:lstStyle/>
          <a:p>
            <a:r>
              <a:rPr lang="en-US" sz="1600" dirty="0" smtClean="0">
                <a:latin typeface="Tahoma" pitchFamily="34" charset="0"/>
                <a:cs typeface="Tahoma" pitchFamily="34" charset="0"/>
              </a:rPr>
              <a:t>Partial List </a:t>
            </a:r>
            <a:r>
              <a:rPr lang="en-US" sz="1600" dirty="0">
                <a:latin typeface="Tahoma" pitchFamily="34" charset="0"/>
                <a:cs typeface="Tahoma" pitchFamily="34" charset="0"/>
              </a:rPr>
              <a:t>of </a:t>
            </a:r>
            <a:r>
              <a:rPr lang="en-US" sz="1600" dirty="0" smtClean="0">
                <a:latin typeface="Tahoma" pitchFamily="34" charset="0"/>
                <a:cs typeface="Tahoma" pitchFamily="34" charset="0"/>
              </a:rPr>
              <a:t>Universities</a:t>
            </a:r>
            <a:endParaRPr lang="en-US" sz="1600" dirty="0">
              <a:latin typeface="Tahoma" pitchFamily="34" charset="0"/>
              <a:cs typeface="Tahom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blinds(horizontal)">
                                      <p:cBhvr>
                                        <p:cTn id="7" dur="1000"/>
                                        <p:tgtEl>
                                          <p:spTgt spid="8196"/>
                                        </p:tgtEl>
                                      </p:cBhvr>
                                    </p:animEffect>
                                  </p:childTnLst>
                                </p:cTn>
                              </p:par>
                            </p:childTnLst>
                          </p:cTn>
                        </p:par>
                        <p:par>
                          <p:cTn id="8" fill="hold" nodeType="afterGroup">
                            <p:stCondLst>
                              <p:cond delay="1000"/>
                            </p:stCondLst>
                            <p:childTnLst>
                              <p:par>
                                <p:cTn id="9" presetID="12" presetClass="entr" presetSubtype="2" fill="hold" grpId="0" nodeType="afterEffect">
                                  <p:stCondLst>
                                    <p:cond delay="0"/>
                                  </p:stCondLst>
                                  <p:childTnLst>
                                    <p:set>
                                      <p:cBhvr>
                                        <p:cTn id="10" dur="1" fill="hold">
                                          <p:stCondLst>
                                            <p:cond delay="0"/>
                                          </p:stCondLst>
                                        </p:cTn>
                                        <p:tgtEl>
                                          <p:spTgt spid="8194"/>
                                        </p:tgtEl>
                                        <p:attrNameLst>
                                          <p:attrName>style.visibility</p:attrName>
                                        </p:attrNameLst>
                                      </p:cBhvr>
                                      <p:to>
                                        <p:strVal val="visible"/>
                                      </p:to>
                                    </p:set>
                                    <p:animEffect transition="in" filter="slide(fromRight)">
                                      <p:cBhvr>
                                        <p:cTn id="11" dur="500"/>
                                        <p:tgtEl>
                                          <p:spTgt spid="8194"/>
                                        </p:tgtEl>
                                      </p:cBhvr>
                                    </p:animEffect>
                                  </p:childTnLst>
                                </p:cTn>
                              </p:par>
                            </p:childTnLst>
                          </p:cTn>
                        </p:par>
                        <p:par>
                          <p:cTn id="12" fill="hold">
                            <p:stCondLst>
                              <p:cond delay="1500"/>
                            </p:stCondLst>
                            <p:childTnLst>
                              <p:par>
                                <p:cTn id="13" presetID="12" presetClass="entr" presetSubtype="2"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slide(fromRigh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autoUpdateAnimBg="0"/>
      <p:bldP spid="8196" grpId="0" autoUpdateAnimBg="0"/>
      <p:bldP spid="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70100" y="4267200"/>
            <a:ext cx="4864100" cy="579438"/>
          </a:xfrm>
          <a:prstGeom prst="rect">
            <a:avLst/>
          </a:prstGeom>
          <a:noFill/>
          <a:ln w="9525">
            <a:noFill/>
            <a:miter lim="800000"/>
            <a:headEnd/>
            <a:tailEnd/>
          </a:ln>
        </p:spPr>
        <p:txBody>
          <a:bodyPr>
            <a:spAutoFit/>
          </a:bodyPr>
          <a:lstStyle/>
          <a:p>
            <a:pPr algn="ctr">
              <a:spcBef>
                <a:spcPct val="20000"/>
              </a:spcBef>
              <a:buClr>
                <a:schemeClr val="bg2"/>
              </a:buClr>
              <a:buSzPct val="70000"/>
              <a:buFont typeface="Wingdings" pitchFamily="2" charset="2"/>
              <a:buNone/>
            </a:pPr>
            <a:r>
              <a:rPr lang="en-US" sz="3200">
                <a:latin typeface="Tahoma" pitchFamily="34" charset="0"/>
                <a:cs typeface="Tahoma" pitchFamily="34" charset="0"/>
              </a:rPr>
              <a:t>Advertising Medium</a:t>
            </a:r>
          </a:p>
        </p:txBody>
      </p:sp>
      <p:pic>
        <p:nvPicPr>
          <p:cNvPr id="9219" name="Picture 3" descr="logo"/>
          <p:cNvPicPr>
            <a:picLocks noChangeAspect="1" noChangeArrowheads="1"/>
          </p:cNvPicPr>
          <p:nvPr/>
        </p:nvPicPr>
        <p:blipFill>
          <a:blip r:embed="rId3" cstate="print"/>
          <a:srcRect/>
          <a:stretch>
            <a:fillRect/>
          </a:stretch>
        </p:blipFill>
        <p:spPr bwMode="auto">
          <a:xfrm>
            <a:off x="2971800" y="2286000"/>
            <a:ext cx="2998788" cy="152558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blinds(horizontal)">
                                      <p:cBhvr>
                                        <p:cTn id="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963</TotalTime>
  <Words>1549</Words>
  <Application>Microsoft Office PowerPoint</Application>
  <PresentationFormat>On-screen Show (4:3)</PresentationFormat>
  <Paragraphs>322</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ruchika</dc:creator>
  <cp:lastModifiedBy>Aamir Malik</cp:lastModifiedBy>
  <cp:revision>172</cp:revision>
  <dcterms:created xsi:type="dcterms:W3CDTF">2008-01-04T08:52:09Z</dcterms:created>
  <dcterms:modified xsi:type="dcterms:W3CDTF">2013-01-26T07:33:40Z</dcterms:modified>
</cp:coreProperties>
</file>